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60" r:id="rId3"/>
    <p:sldId id="259" r:id="rId4"/>
    <p:sldId id="261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8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80" r:id="rId22"/>
    <p:sldId id="279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</p:sldIdLst>
  <p:sldSz cx="7315200" cy="5486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706A93-E63F-4E6B-9C54-DC597F172BF6}" v="59" dt="2021-10-02T17:38:06.8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2472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897890"/>
            <a:ext cx="6217920" cy="1910080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881630"/>
            <a:ext cx="5486400" cy="1324610"/>
          </a:xfrm>
        </p:spPr>
        <p:txBody>
          <a:bodyPr/>
          <a:lstStyle>
            <a:lvl1pPr marL="0" indent="0" algn="ctr">
              <a:buNone/>
              <a:defRPr sz="1920"/>
            </a:lvl1pPr>
            <a:lvl2pPr marL="365760" indent="0" algn="ctr">
              <a:buNone/>
              <a:defRPr sz="1600"/>
            </a:lvl2pPr>
            <a:lvl3pPr marL="731520" indent="0" algn="ctr">
              <a:buNone/>
              <a:defRPr sz="1440"/>
            </a:lvl3pPr>
            <a:lvl4pPr marL="1097280" indent="0" algn="ctr">
              <a:buNone/>
              <a:defRPr sz="1280"/>
            </a:lvl4pPr>
            <a:lvl5pPr marL="1463040" indent="0" algn="ctr">
              <a:buNone/>
              <a:defRPr sz="1280"/>
            </a:lvl5pPr>
            <a:lvl6pPr marL="1828800" indent="0" algn="ctr">
              <a:buNone/>
              <a:defRPr sz="1280"/>
            </a:lvl6pPr>
            <a:lvl7pPr marL="2194560" indent="0" algn="ctr">
              <a:buNone/>
              <a:defRPr sz="1280"/>
            </a:lvl7pPr>
            <a:lvl8pPr marL="2560320" indent="0" algn="ctr">
              <a:buNone/>
              <a:defRPr sz="1280"/>
            </a:lvl8pPr>
            <a:lvl9pPr marL="2926080" indent="0" algn="ctr">
              <a:buNone/>
              <a:defRPr sz="12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38BA7-FBD8-4B60-BAB8-536DF2211601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C615F-EEE9-4B41-B40E-756B45936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08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38BA7-FBD8-4B60-BAB8-536DF2211601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C615F-EEE9-4B41-B40E-756B45936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074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0" y="292100"/>
            <a:ext cx="1577340" cy="46494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292100"/>
            <a:ext cx="4640580" cy="46494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38BA7-FBD8-4B60-BAB8-536DF2211601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C615F-EEE9-4B41-B40E-756B45936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783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38BA7-FBD8-4B60-BAB8-536DF2211601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C615F-EEE9-4B41-B40E-756B45936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443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0" y="1367791"/>
            <a:ext cx="6309360" cy="228219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0" y="3671571"/>
            <a:ext cx="6309360" cy="1200150"/>
          </a:xfrm>
        </p:spPr>
        <p:txBody>
          <a:bodyPr/>
          <a:lstStyle>
            <a:lvl1pPr marL="0" indent="0">
              <a:buNone/>
              <a:defRPr sz="1920">
                <a:solidFill>
                  <a:schemeClr val="tx1"/>
                </a:solidFill>
              </a:defRPr>
            </a:lvl1pPr>
            <a:lvl2pPr marL="365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38BA7-FBD8-4B60-BAB8-536DF2211601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C615F-EEE9-4B41-B40E-756B45936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795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460500"/>
            <a:ext cx="3108960" cy="3481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0" y="1460500"/>
            <a:ext cx="3108960" cy="3481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38BA7-FBD8-4B60-BAB8-536DF2211601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C615F-EEE9-4B41-B40E-756B45936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54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292101"/>
            <a:ext cx="6309360" cy="106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4" y="1344930"/>
            <a:ext cx="3094672" cy="659130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4" y="2004060"/>
            <a:ext cx="3094672" cy="294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0" y="1344930"/>
            <a:ext cx="3109913" cy="659130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0" y="2004060"/>
            <a:ext cx="3109913" cy="294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38BA7-FBD8-4B60-BAB8-536DF2211601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C615F-EEE9-4B41-B40E-756B45936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64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38BA7-FBD8-4B60-BAB8-536DF2211601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C615F-EEE9-4B41-B40E-756B45936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81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38BA7-FBD8-4B60-BAB8-536DF2211601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C615F-EEE9-4B41-B40E-756B45936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99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365760"/>
            <a:ext cx="2359342" cy="128016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3" y="789941"/>
            <a:ext cx="3703320" cy="3898900"/>
          </a:xfrm>
        </p:spPr>
        <p:txBody>
          <a:bodyPr/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1645920"/>
            <a:ext cx="2359342" cy="3049270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38BA7-FBD8-4B60-BAB8-536DF2211601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C615F-EEE9-4B41-B40E-756B45936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35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365760"/>
            <a:ext cx="2359342" cy="128016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9913" y="789941"/>
            <a:ext cx="3703320" cy="3898900"/>
          </a:xfrm>
        </p:spPr>
        <p:txBody>
          <a:bodyPr anchor="t"/>
          <a:lstStyle>
            <a:lvl1pPr marL="0" indent="0">
              <a:buNone/>
              <a:defRPr sz="2560"/>
            </a:lvl1pPr>
            <a:lvl2pPr marL="365760" indent="0">
              <a:buNone/>
              <a:defRPr sz="2240"/>
            </a:lvl2pPr>
            <a:lvl3pPr marL="731520" indent="0">
              <a:buNone/>
              <a:defRPr sz="1920"/>
            </a:lvl3pPr>
            <a:lvl4pPr marL="1097280" indent="0">
              <a:buNone/>
              <a:defRPr sz="1600"/>
            </a:lvl4pPr>
            <a:lvl5pPr marL="1463040" indent="0">
              <a:buNone/>
              <a:defRPr sz="1600"/>
            </a:lvl5pPr>
            <a:lvl6pPr marL="1828800" indent="0">
              <a:buNone/>
              <a:defRPr sz="1600"/>
            </a:lvl6pPr>
            <a:lvl7pPr marL="2194560" indent="0">
              <a:buNone/>
              <a:defRPr sz="1600"/>
            </a:lvl7pPr>
            <a:lvl8pPr marL="2560320" indent="0">
              <a:buNone/>
              <a:defRPr sz="1600"/>
            </a:lvl8pPr>
            <a:lvl9pPr marL="292608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1645920"/>
            <a:ext cx="2359342" cy="3049270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38BA7-FBD8-4B60-BAB8-536DF2211601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C615F-EEE9-4B41-B40E-756B45936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05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292101"/>
            <a:ext cx="6309360" cy="106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460500"/>
            <a:ext cx="6309360" cy="3481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5085081"/>
            <a:ext cx="164592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38BA7-FBD8-4B60-BAB8-536DF2211601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5085081"/>
            <a:ext cx="246888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5085081"/>
            <a:ext cx="164592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C615F-EEE9-4B41-B40E-756B45936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652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person, wall, clothing, indoor&#10;&#10;Description automatically generated">
            <a:extLst>
              <a:ext uri="{FF2B5EF4-FFF2-40B4-BE49-F238E27FC236}">
                <a16:creationId xmlns:a16="http://schemas.microsoft.com/office/drawing/2014/main" id="{737A484F-DA27-4FC5-9DF5-6829019AD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50" r="19050"/>
          <a:stretch/>
        </p:blipFill>
        <p:spPr>
          <a:xfrm>
            <a:off x="20" y="10"/>
            <a:ext cx="2792557" cy="5486390"/>
          </a:xfrm>
          <a:prstGeom prst="rect">
            <a:avLst/>
          </a:prstGeom>
        </p:spPr>
      </p:pic>
      <p:pic>
        <p:nvPicPr>
          <p:cNvPr id="8" name="Picture 2" descr="History of Technology Timeline | Britannica">
            <a:extLst>
              <a:ext uri="{FF2B5EF4-FFF2-40B4-BE49-F238E27FC236}">
                <a16:creationId xmlns:a16="http://schemas.microsoft.com/office/drawing/2014/main" id="{821F190A-4278-4EB7-9A1A-0AB3EA2F8F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4" r="25685" b="2"/>
          <a:stretch/>
        </p:blipFill>
        <p:spPr bwMode="auto">
          <a:xfrm>
            <a:off x="2792577" y="10"/>
            <a:ext cx="4522623" cy="548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CE1D46-8B74-486F-92BE-2887B1F74335}"/>
              </a:ext>
            </a:extLst>
          </p:cNvPr>
          <p:cNvSpPr txBox="1"/>
          <p:nvPr/>
        </p:nvSpPr>
        <p:spPr>
          <a:xfrm>
            <a:off x="2800796" y="1644518"/>
            <a:ext cx="46716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n w="1905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What’s </a:t>
            </a:r>
          </a:p>
          <a:p>
            <a:r>
              <a:rPr lang="en-US" sz="6600" b="1" dirty="0">
                <a:ln w="1905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New in </a:t>
            </a:r>
          </a:p>
          <a:p>
            <a:r>
              <a:rPr lang="en-US" sz="6600" b="1" dirty="0">
                <a:ln w="1905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Azure SQL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43F1ED-94C6-47BB-A5AC-E4AB8E65D20A}"/>
              </a:ext>
            </a:extLst>
          </p:cNvPr>
          <p:cNvSpPr txBox="1"/>
          <p:nvPr/>
        </p:nvSpPr>
        <p:spPr>
          <a:xfrm>
            <a:off x="0" y="4309818"/>
            <a:ext cx="2792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Anna Hoffman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92DF27-3892-417E-9958-6D14B0F6C0ED}"/>
              </a:ext>
            </a:extLst>
          </p:cNvPr>
          <p:cNvSpPr txBox="1"/>
          <p:nvPr/>
        </p:nvSpPr>
        <p:spPr>
          <a:xfrm>
            <a:off x="0" y="4802859"/>
            <a:ext cx="2792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 Rounded MT Bold" panose="020F0704030504030204" pitchFamily="34" charset="0"/>
                <a:ea typeface="Segoe UI Black" panose="020B0A02040204020203" pitchFamily="34" charset="0"/>
              </a:rPr>
              <a:t>Democratizing AI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3EED8-12CA-4ED7-B033-1ED8947B03B5}"/>
              </a:ext>
            </a:extLst>
          </p:cNvPr>
          <p:cNvSpPr txBox="1"/>
          <p:nvPr/>
        </p:nvSpPr>
        <p:spPr>
          <a:xfrm>
            <a:off x="0" y="5046"/>
            <a:ext cx="7315180" cy="1569660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48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Future Data Driven </a:t>
            </a:r>
          </a:p>
          <a:p>
            <a:pPr algn="r"/>
            <a:r>
              <a:rPr lang="en-US" sz="48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Summit 2021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21F2C4-6E5D-40DD-ADE4-26F9BF069C56}"/>
              </a:ext>
            </a:extLst>
          </p:cNvPr>
          <p:cNvSpPr txBox="1"/>
          <p:nvPr/>
        </p:nvSpPr>
        <p:spPr>
          <a:xfrm>
            <a:off x="2791661" y="4768886"/>
            <a:ext cx="45226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  <a:ea typeface="Segoe UI Black" panose="020B0A02040204020203" pitchFamily="34" charset="0"/>
              </a:rPr>
              <a:t>Track: Cloud Application Development &amp; Deployment</a:t>
            </a:r>
          </a:p>
        </p:txBody>
      </p:sp>
    </p:spTree>
    <p:extLst>
      <p:ext uri="{BB962C8B-B14F-4D97-AF65-F5344CB8AC3E}">
        <p14:creationId xmlns:p14="http://schemas.microsoft.com/office/powerpoint/2010/main" val="101016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8558839-0873-4376-AE92-C48699D22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914" y="0"/>
            <a:ext cx="7313371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CD572EA6-53F2-467F-8FF7-CAA75914E6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0" r="14080"/>
          <a:stretch/>
        </p:blipFill>
        <p:spPr>
          <a:xfrm>
            <a:off x="20" y="10"/>
            <a:ext cx="2792557" cy="5486390"/>
          </a:xfrm>
          <a:prstGeom prst="rect">
            <a:avLst/>
          </a:prstGeom>
        </p:spPr>
      </p:pic>
      <p:pic>
        <p:nvPicPr>
          <p:cNvPr id="8" name="Picture 2" descr="History of Technology Timeline | Britannica">
            <a:extLst>
              <a:ext uri="{FF2B5EF4-FFF2-40B4-BE49-F238E27FC236}">
                <a16:creationId xmlns:a16="http://schemas.microsoft.com/office/drawing/2014/main" id="{821F190A-4278-4EB7-9A1A-0AB3EA2F8F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94" r="25685" b="2"/>
          <a:stretch/>
        </p:blipFill>
        <p:spPr bwMode="auto">
          <a:xfrm>
            <a:off x="2792577" y="10"/>
            <a:ext cx="4522623" cy="548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D1E57C-5E71-43C3-9DD3-7DFBDFF806AF}"/>
              </a:ext>
            </a:extLst>
          </p:cNvPr>
          <p:cNvSpPr txBox="1"/>
          <p:nvPr/>
        </p:nvSpPr>
        <p:spPr>
          <a:xfrm>
            <a:off x="0" y="5046"/>
            <a:ext cx="7315180" cy="1569660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48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Future Data Driven </a:t>
            </a:r>
          </a:p>
          <a:p>
            <a:pPr algn="r"/>
            <a:r>
              <a:rPr lang="en-US" sz="48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Summit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96AF34-1428-4F09-BED3-0A22E526BA7E}"/>
              </a:ext>
            </a:extLst>
          </p:cNvPr>
          <p:cNvSpPr txBox="1"/>
          <p:nvPr/>
        </p:nvSpPr>
        <p:spPr>
          <a:xfrm>
            <a:off x="2821150" y="1803306"/>
            <a:ext cx="464644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19050">
                  <a:solidFill>
                    <a:schemeClr val="accent2"/>
                  </a:solidFill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Time Series Analysis in Power BI Desktop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85FB19-5B5B-44A2-944B-908A3B7C7F6F}"/>
              </a:ext>
            </a:extLst>
          </p:cNvPr>
          <p:cNvSpPr txBox="1"/>
          <p:nvPr/>
        </p:nvSpPr>
        <p:spPr>
          <a:xfrm>
            <a:off x="2791661" y="4968911"/>
            <a:ext cx="45226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  <a:ea typeface="Segoe UI Black" panose="020B0A02040204020203" pitchFamily="34" charset="0"/>
              </a:rPr>
              <a:t>Track: BI Information Delivery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E609CF-CF0B-4487-B28E-2FA703EA60CF}"/>
              </a:ext>
            </a:extLst>
          </p:cNvPr>
          <p:cNvSpPr txBox="1"/>
          <p:nvPr/>
        </p:nvSpPr>
        <p:spPr>
          <a:xfrm>
            <a:off x="-895" y="3430643"/>
            <a:ext cx="27907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Markus </a:t>
            </a:r>
            <a:r>
              <a:rPr lang="en-US" sz="2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Ehrenmüller</a:t>
            </a:r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-Jensen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CCB03-951B-4932-B03D-666FA1236C85}"/>
              </a:ext>
            </a:extLst>
          </p:cNvPr>
          <p:cNvSpPr txBox="1"/>
          <p:nvPr/>
        </p:nvSpPr>
        <p:spPr>
          <a:xfrm>
            <a:off x="13161" y="4879273"/>
            <a:ext cx="279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Arial Rounded MT Bold" panose="020F0704030504030204" pitchFamily="34" charset="0"/>
                <a:ea typeface="Segoe UI Black" panose="020B0A02040204020203" pitchFamily="34" charset="0"/>
              </a:rPr>
              <a:t>BI Architect</a:t>
            </a:r>
          </a:p>
        </p:txBody>
      </p:sp>
    </p:spTree>
    <p:extLst>
      <p:ext uri="{BB962C8B-B14F-4D97-AF65-F5344CB8AC3E}">
        <p14:creationId xmlns:p14="http://schemas.microsoft.com/office/powerpoint/2010/main" val="1211193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8558839-0873-4376-AE92-C48699D22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914" y="0"/>
            <a:ext cx="7313371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B60E0901-B699-40CA-923F-8E56015E18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5" r="25675"/>
          <a:stretch/>
        </p:blipFill>
        <p:spPr>
          <a:xfrm>
            <a:off x="20" y="10"/>
            <a:ext cx="2792557" cy="5486390"/>
          </a:xfrm>
          <a:prstGeom prst="rect">
            <a:avLst/>
          </a:prstGeom>
        </p:spPr>
      </p:pic>
      <p:pic>
        <p:nvPicPr>
          <p:cNvPr id="8" name="Picture 2" descr="History of Technology Timeline | Britannica">
            <a:extLst>
              <a:ext uri="{FF2B5EF4-FFF2-40B4-BE49-F238E27FC236}">
                <a16:creationId xmlns:a16="http://schemas.microsoft.com/office/drawing/2014/main" id="{821F190A-4278-4EB7-9A1A-0AB3EA2F8F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94" r="25685" b="2"/>
          <a:stretch/>
        </p:blipFill>
        <p:spPr bwMode="auto">
          <a:xfrm>
            <a:off x="2792577" y="10"/>
            <a:ext cx="4522623" cy="548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33D298-1C72-45CC-9F0F-F9707856ED84}"/>
              </a:ext>
            </a:extLst>
          </p:cNvPr>
          <p:cNvSpPr txBox="1"/>
          <p:nvPr/>
        </p:nvSpPr>
        <p:spPr>
          <a:xfrm>
            <a:off x="0" y="5046"/>
            <a:ext cx="7315180" cy="1569660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48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Future Data Driven </a:t>
            </a:r>
          </a:p>
          <a:p>
            <a:pPr algn="r"/>
            <a:r>
              <a:rPr lang="en-US" sz="48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Summit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D150B3-6E78-470D-ABEA-439054C0F4F0}"/>
              </a:ext>
            </a:extLst>
          </p:cNvPr>
          <p:cNvSpPr txBox="1"/>
          <p:nvPr/>
        </p:nvSpPr>
        <p:spPr>
          <a:xfrm>
            <a:off x="2776309" y="1899767"/>
            <a:ext cx="46464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ln w="19050">
                  <a:solidFill>
                    <a:schemeClr val="accent2"/>
                  </a:solidFill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Github</a:t>
            </a:r>
            <a:r>
              <a:rPr lang="en-US" sz="4000" b="1" dirty="0">
                <a:ln w="19050">
                  <a:solidFill>
                    <a:schemeClr val="accent2"/>
                  </a:solidFill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 and Azure DevOps Duet - Future Data Driven Edition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67579-80F7-4B9E-84F7-4268D68FA83C}"/>
              </a:ext>
            </a:extLst>
          </p:cNvPr>
          <p:cNvSpPr txBox="1"/>
          <p:nvPr/>
        </p:nvSpPr>
        <p:spPr>
          <a:xfrm>
            <a:off x="2791661" y="4968911"/>
            <a:ext cx="45226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  <a:ea typeface="Segoe UI Black" panose="020B0A02040204020203" pitchFamily="34" charset="0"/>
              </a:rPr>
              <a:t>Track: Cloud Infrastructure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90CCBE-670E-411A-84D6-92B3E0C0C4AD}"/>
              </a:ext>
            </a:extLst>
          </p:cNvPr>
          <p:cNvSpPr txBox="1"/>
          <p:nvPr/>
        </p:nvSpPr>
        <p:spPr>
          <a:xfrm>
            <a:off x="25409" y="4407586"/>
            <a:ext cx="2790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Kevin Chant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447F44-A302-4D2D-9838-210C29208DE8}"/>
              </a:ext>
            </a:extLst>
          </p:cNvPr>
          <p:cNvSpPr txBox="1"/>
          <p:nvPr/>
        </p:nvSpPr>
        <p:spPr>
          <a:xfrm>
            <a:off x="12704" y="4853945"/>
            <a:ext cx="279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Arial Rounded MT Bold" panose="020F0704030504030204" pitchFamily="34" charset="0"/>
                <a:ea typeface="Segoe UI Black" panose="020B0A02040204020203" pitchFamily="34" charset="0"/>
              </a:rPr>
              <a:t>Lead BI &amp; Analytics Architect</a:t>
            </a:r>
          </a:p>
        </p:txBody>
      </p:sp>
    </p:spTree>
    <p:extLst>
      <p:ext uri="{BB962C8B-B14F-4D97-AF65-F5344CB8AC3E}">
        <p14:creationId xmlns:p14="http://schemas.microsoft.com/office/powerpoint/2010/main" val="922284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914" y="0"/>
            <a:ext cx="7313371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C55BCA68-FE4F-4125-9E6D-B1B7CE4B93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0" r="15294"/>
          <a:stretch/>
        </p:blipFill>
        <p:spPr>
          <a:xfrm>
            <a:off x="3657600" y="10"/>
            <a:ext cx="3657600" cy="5486390"/>
          </a:xfrm>
          <a:prstGeom prst="rect">
            <a:avLst/>
          </a:prstGeom>
        </p:spPr>
      </p:pic>
      <p:pic>
        <p:nvPicPr>
          <p:cNvPr id="8" name="Picture 2" descr="History of Technology Timeline | Britannica">
            <a:extLst>
              <a:ext uri="{FF2B5EF4-FFF2-40B4-BE49-F238E27FC236}">
                <a16:creationId xmlns:a16="http://schemas.microsoft.com/office/drawing/2014/main" id="{821F190A-4278-4EB7-9A1A-0AB3EA2F8F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72" r="31263" b="2"/>
          <a:stretch/>
        </p:blipFill>
        <p:spPr bwMode="auto">
          <a:xfrm>
            <a:off x="19" y="10"/>
            <a:ext cx="4495781" cy="548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00A01D-1E48-4089-8728-72FA974D1522}"/>
              </a:ext>
            </a:extLst>
          </p:cNvPr>
          <p:cNvSpPr txBox="1"/>
          <p:nvPr/>
        </p:nvSpPr>
        <p:spPr>
          <a:xfrm>
            <a:off x="0" y="5046"/>
            <a:ext cx="7315180" cy="1569660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Future Data Driven </a:t>
            </a:r>
          </a:p>
          <a:p>
            <a:r>
              <a:rPr lang="en-US" sz="48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Summit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2A63CB-9769-4F3C-AC28-AD7617223A2C}"/>
              </a:ext>
            </a:extLst>
          </p:cNvPr>
          <p:cNvSpPr txBox="1"/>
          <p:nvPr/>
        </p:nvSpPr>
        <p:spPr>
          <a:xfrm>
            <a:off x="-22216" y="1881611"/>
            <a:ext cx="46464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ln w="19050">
                  <a:solidFill>
                    <a:schemeClr val="accent2"/>
                  </a:solidFill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Github</a:t>
            </a:r>
            <a:r>
              <a:rPr lang="en-US" sz="4000" b="1" dirty="0">
                <a:ln w="19050">
                  <a:solidFill>
                    <a:schemeClr val="accent2"/>
                  </a:solidFill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 and Azure DevOps Duet - Future Data Driven Edition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F24A5C-1D83-410C-A88E-FCC82B264C77}"/>
              </a:ext>
            </a:extLst>
          </p:cNvPr>
          <p:cNvSpPr txBox="1"/>
          <p:nvPr/>
        </p:nvSpPr>
        <p:spPr>
          <a:xfrm>
            <a:off x="0" y="4984892"/>
            <a:ext cx="45226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  <a:ea typeface="Segoe UI Black" panose="020B0A02040204020203" pitchFamily="34" charset="0"/>
              </a:rPr>
              <a:t>Track: Cloud Infrastructure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AA8137-A5D9-4D27-8F80-BCFC557C7E91}"/>
              </a:ext>
            </a:extLst>
          </p:cNvPr>
          <p:cNvSpPr txBox="1"/>
          <p:nvPr/>
        </p:nvSpPr>
        <p:spPr>
          <a:xfrm>
            <a:off x="4501362" y="4331058"/>
            <a:ext cx="2790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Sander </a:t>
            </a:r>
            <a:r>
              <a:rPr lang="en-US" sz="2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Stad</a:t>
            </a:r>
            <a:endParaRPr lang="en-US" sz="2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ED8239-B91D-415A-98DE-860EA79C5333}"/>
              </a:ext>
            </a:extLst>
          </p:cNvPr>
          <p:cNvSpPr txBox="1"/>
          <p:nvPr/>
        </p:nvSpPr>
        <p:spPr>
          <a:xfrm>
            <a:off x="4517285" y="4930478"/>
            <a:ext cx="279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Arial Rounded MT Bold" panose="020F0704030504030204" pitchFamily="34" charset="0"/>
                <a:ea typeface="Segoe UI Black" panose="020B0A02040204020203" pitchFamily="34" charset="0"/>
              </a:rPr>
              <a:t>Data Platform Engineer</a:t>
            </a:r>
          </a:p>
        </p:txBody>
      </p:sp>
    </p:spTree>
    <p:extLst>
      <p:ext uri="{BB962C8B-B14F-4D97-AF65-F5344CB8AC3E}">
        <p14:creationId xmlns:p14="http://schemas.microsoft.com/office/powerpoint/2010/main" val="127176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8558839-0873-4376-AE92-C48699D22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914" y="0"/>
            <a:ext cx="7313371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4" name="Picture 13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DD7451B2-2258-4217-A8D0-5CE1C764A5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8" r="34538"/>
          <a:stretch/>
        </p:blipFill>
        <p:spPr>
          <a:xfrm>
            <a:off x="20" y="10"/>
            <a:ext cx="2792557" cy="5486390"/>
          </a:xfrm>
          <a:prstGeom prst="rect">
            <a:avLst/>
          </a:prstGeom>
        </p:spPr>
      </p:pic>
      <p:pic>
        <p:nvPicPr>
          <p:cNvPr id="8" name="Picture 2" descr="History of Technology Timeline | Britannica">
            <a:extLst>
              <a:ext uri="{FF2B5EF4-FFF2-40B4-BE49-F238E27FC236}">
                <a16:creationId xmlns:a16="http://schemas.microsoft.com/office/drawing/2014/main" id="{821F190A-4278-4EB7-9A1A-0AB3EA2F8F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94" r="25685" b="2"/>
          <a:stretch/>
        </p:blipFill>
        <p:spPr bwMode="auto">
          <a:xfrm>
            <a:off x="2792577" y="10"/>
            <a:ext cx="4522623" cy="548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104A31E-BBB9-4517-8E13-73C1D990039B}"/>
              </a:ext>
            </a:extLst>
          </p:cNvPr>
          <p:cNvSpPr txBox="1"/>
          <p:nvPr/>
        </p:nvSpPr>
        <p:spPr>
          <a:xfrm>
            <a:off x="0" y="5046"/>
            <a:ext cx="7315180" cy="1569660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48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Future Data Driven </a:t>
            </a:r>
          </a:p>
          <a:p>
            <a:pPr algn="r"/>
            <a:r>
              <a:rPr lang="en-US" sz="48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Summit 2021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1667E5-BEDB-4FA5-A52D-E4550D480459}"/>
              </a:ext>
            </a:extLst>
          </p:cNvPr>
          <p:cNvSpPr txBox="1"/>
          <p:nvPr/>
        </p:nvSpPr>
        <p:spPr>
          <a:xfrm>
            <a:off x="2802342" y="1535355"/>
            <a:ext cx="449953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 w="19050">
                  <a:solidFill>
                    <a:schemeClr val="accent2"/>
                  </a:solidFill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Predict Application Problems with Database Metrics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AD8BD6-D5CE-493D-9B72-1BA2E397C033}"/>
              </a:ext>
            </a:extLst>
          </p:cNvPr>
          <p:cNvSpPr txBox="1"/>
          <p:nvPr/>
        </p:nvSpPr>
        <p:spPr>
          <a:xfrm>
            <a:off x="2790746" y="4712624"/>
            <a:ext cx="45226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  <a:ea typeface="Segoe UI Black" panose="020B0A02040204020203" pitchFamily="34" charset="0"/>
              </a:rPr>
              <a:t>Track: Application &amp; Database Development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84FAB2-0DAA-4786-A0CE-063919EE09FD}"/>
              </a:ext>
            </a:extLst>
          </p:cNvPr>
          <p:cNvSpPr txBox="1"/>
          <p:nvPr/>
        </p:nvSpPr>
        <p:spPr>
          <a:xfrm>
            <a:off x="-95250" y="4201491"/>
            <a:ext cx="297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Edward Pollack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EB3704-2574-43CE-9D9A-6512B3F1DEA5}"/>
              </a:ext>
            </a:extLst>
          </p:cNvPr>
          <p:cNvSpPr txBox="1"/>
          <p:nvPr/>
        </p:nvSpPr>
        <p:spPr>
          <a:xfrm>
            <a:off x="-9766" y="4804957"/>
            <a:ext cx="279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Arial Rounded MT Bold" panose="020F0704030504030204" pitchFamily="34" charset="0"/>
                <a:ea typeface="Segoe UI Black" panose="020B0A02040204020203" pitchFamily="34" charset="0"/>
              </a:rPr>
              <a:t>Sr. Database Administrator</a:t>
            </a:r>
          </a:p>
        </p:txBody>
      </p:sp>
    </p:spTree>
    <p:extLst>
      <p:ext uri="{BB962C8B-B14F-4D97-AF65-F5344CB8AC3E}">
        <p14:creationId xmlns:p14="http://schemas.microsoft.com/office/powerpoint/2010/main" val="864046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8558839-0873-4376-AE92-C48699D22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914" y="0"/>
            <a:ext cx="7313371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ADD61E79-4790-4233-95A0-E856228F5F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9" r="20687"/>
          <a:stretch/>
        </p:blipFill>
        <p:spPr>
          <a:xfrm>
            <a:off x="20" y="10"/>
            <a:ext cx="2792557" cy="5486390"/>
          </a:xfrm>
          <a:prstGeom prst="rect">
            <a:avLst/>
          </a:prstGeom>
        </p:spPr>
      </p:pic>
      <p:pic>
        <p:nvPicPr>
          <p:cNvPr id="8" name="Picture 2" descr="History of Technology Timeline | Britannica">
            <a:extLst>
              <a:ext uri="{FF2B5EF4-FFF2-40B4-BE49-F238E27FC236}">
                <a16:creationId xmlns:a16="http://schemas.microsoft.com/office/drawing/2014/main" id="{821F190A-4278-4EB7-9A1A-0AB3EA2F8F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94" r="25685" b="2"/>
          <a:stretch/>
        </p:blipFill>
        <p:spPr bwMode="auto">
          <a:xfrm>
            <a:off x="2792577" y="10"/>
            <a:ext cx="4522623" cy="548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809323-49F7-4C8D-8C90-3738022577A5}"/>
              </a:ext>
            </a:extLst>
          </p:cNvPr>
          <p:cNvSpPr txBox="1"/>
          <p:nvPr/>
        </p:nvSpPr>
        <p:spPr>
          <a:xfrm>
            <a:off x="0" y="5046"/>
            <a:ext cx="7315180" cy="1569660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48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Future Data Driven </a:t>
            </a:r>
          </a:p>
          <a:p>
            <a:pPr algn="r"/>
            <a:r>
              <a:rPr lang="en-US" sz="48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Summit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4BAF6A-1A64-4BC7-B303-1C40A917003A}"/>
              </a:ext>
            </a:extLst>
          </p:cNvPr>
          <p:cNvSpPr txBox="1"/>
          <p:nvPr/>
        </p:nvSpPr>
        <p:spPr>
          <a:xfrm>
            <a:off x="2826350" y="2085839"/>
            <a:ext cx="44995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19050">
                  <a:solidFill>
                    <a:schemeClr val="accent2"/>
                  </a:solidFill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What is Azure SQL Managed Instance?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015708-CD22-40E8-AF36-2D9170BED398}"/>
              </a:ext>
            </a:extLst>
          </p:cNvPr>
          <p:cNvSpPr txBox="1"/>
          <p:nvPr/>
        </p:nvSpPr>
        <p:spPr>
          <a:xfrm>
            <a:off x="2790746" y="4712624"/>
            <a:ext cx="45226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  <a:ea typeface="Segoe UI Black" panose="020B0A02040204020203" pitchFamily="34" charset="0"/>
              </a:rPr>
              <a:t>Track: Database Administration &amp; Development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CDF9B2-5CBA-4DC2-B3C8-A28CE84758DC}"/>
              </a:ext>
            </a:extLst>
          </p:cNvPr>
          <p:cNvSpPr txBox="1"/>
          <p:nvPr/>
        </p:nvSpPr>
        <p:spPr>
          <a:xfrm>
            <a:off x="-95250" y="4201491"/>
            <a:ext cx="297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Rick </a:t>
            </a:r>
            <a:r>
              <a:rPr lang="en-US" sz="2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Heiges</a:t>
            </a:r>
            <a:endParaRPr lang="en-US" sz="2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68B886-CAC5-4398-9869-37C45711B992}"/>
              </a:ext>
            </a:extLst>
          </p:cNvPr>
          <p:cNvSpPr txBox="1"/>
          <p:nvPr/>
        </p:nvSpPr>
        <p:spPr>
          <a:xfrm>
            <a:off x="-9766" y="4804957"/>
            <a:ext cx="279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Arial Rounded MT Bold" panose="020F0704030504030204" pitchFamily="34" charset="0"/>
                <a:ea typeface="Segoe UI Black" panose="020B0A02040204020203" pitchFamily="34" charset="0"/>
              </a:rPr>
              <a:t>Sr. Cloud Solution Architect</a:t>
            </a:r>
          </a:p>
        </p:txBody>
      </p:sp>
    </p:spTree>
    <p:extLst>
      <p:ext uri="{BB962C8B-B14F-4D97-AF65-F5344CB8AC3E}">
        <p14:creationId xmlns:p14="http://schemas.microsoft.com/office/powerpoint/2010/main" val="3053789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8558839-0873-4376-AE92-C48699D22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914" y="0"/>
            <a:ext cx="7313371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picture containing person, person, suit, clothing&#10;&#10;Description automatically generated">
            <a:extLst>
              <a:ext uri="{FF2B5EF4-FFF2-40B4-BE49-F238E27FC236}">
                <a16:creationId xmlns:a16="http://schemas.microsoft.com/office/drawing/2014/main" id="{CD4C3B2B-191F-4847-9471-5774A9B0F9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5" r="16000"/>
          <a:stretch/>
        </p:blipFill>
        <p:spPr>
          <a:xfrm>
            <a:off x="20" y="10"/>
            <a:ext cx="2792557" cy="5486390"/>
          </a:xfrm>
          <a:prstGeom prst="rect">
            <a:avLst/>
          </a:prstGeom>
        </p:spPr>
      </p:pic>
      <p:pic>
        <p:nvPicPr>
          <p:cNvPr id="8" name="Picture 2" descr="History of Technology Timeline | Britannica">
            <a:extLst>
              <a:ext uri="{FF2B5EF4-FFF2-40B4-BE49-F238E27FC236}">
                <a16:creationId xmlns:a16="http://schemas.microsoft.com/office/drawing/2014/main" id="{821F190A-4278-4EB7-9A1A-0AB3EA2F8F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94" r="25685" b="2"/>
          <a:stretch/>
        </p:blipFill>
        <p:spPr bwMode="auto">
          <a:xfrm>
            <a:off x="2792577" y="10"/>
            <a:ext cx="4522623" cy="548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0966B9-6AFA-4B3E-B0DF-2BFAC638646A}"/>
              </a:ext>
            </a:extLst>
          </p:cNvPr>
          <p:cNvSpPr txBox="1"/>
          <p:nvPr/>
        </p:nvSpPr>
        <p:spPr>
          <a:xfrm>
            <a:off x="0" y="5046"/>
            <a:ext cx="7315180" cy="1569660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48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Future Data Driven </a:t>
            </a:r>
          </a:p>
          <a:p>
            <a:pPr algn="r"/>
            <a:r>
              <a:rPr lang="en-US" sz="48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Summit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6DDC0-6E48-4672-B86A-722688D9D650}"/>
              </a:ext>
            </a:extLst>
          </p:cNvPr>
          <p:cNvSpPr txBox="1"/>
          <p:nvPr/>
        </p:nvSpPr>
        <p:spPr>
          <a:xfrm>
            <a:off x="2819081" y="1872837"/>
            <a:ext cx="44995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 w="19050">
                  <a:solidFill>
                    <a:schemeClr val="accent2"/>
                  </a:solidFill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What does Azure Synapse mean for my Data Workloads?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7FAE0-C3D0-496B-8C45-BA7E0DC8A42B}"/>
              </a:ext>
            </a:extLst>
          </p:cNvPr>
          <p:cNvSpPr txBox="1"/>
          <p:nvPr/>
        </p:nvSpPr>
        <p:spPr>
          <a:xfrm>
            <a:off x="2790746" y="4865024"/>
            <a:ext cx="45226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  <a:ea typeface="Segoe UI Black" panose="020B0A02040204020203" pitchFamily="34" charset="0"/>
              </a:rPr>
              <a:t>Track: BI Information Delivery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4B1701-8496-4284-BE96-C5E05184376F}"/>
              </a:ext>
            </a:extLst>
          </p:cNvPr>
          <p:cNvSpPr txBox="1"/>
          <p:nvPr/>
        </p:nvSpPr>
        <p:spPr>
          <a:xfrm>
            <a:off x="-91344" y="3950328"/>
            <a:ext cx="29752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Christopher Seferlis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670A10-23CA-4CE6-97C5-F04A5AB0D2A7}"/>
              </a:ext>
            </a:extLst>
          </p:cNvPr>
          <p:cNvSpPr txBox="1"/>
          <p:nvPr/>
        </p:nvSpPr>
        <p:spPr>
          <a:xfrm>
            <a:off x="-9766" y="4890682"/>
            <a:ext cx="279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Arial Rounded MT Bold" panose="020F0704030504030204" pitchFamily="34" charset="0"/>
                <a:ea typeface="Segoe UI Black" panose="020B0A02040204020203" pitchFamily="34" charset="0"/>
              </a:rPr>
              <a:t>Cloud Architect</a:t>
            </a:r>
          </a:p>
        </p:txBody>
      </p:sp>
    </p:spTree>
    <p:extLst>
      <p:ext uri="{BB962C8B-B14F-4D97-AF65-F5344CB8AC3E}">
        <p14:creationId xmlns:p14="http://schemas.microsoft.com/office/powerpoint/2010/main" val="722979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8558839-0873-4376-AE92-C48699D22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914" y="0"/>
            <a:ext cx="7313371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picture containing clothing, smiling&#10;&#10;Description automatically generated">
            <a:extLst>
              <a:ext uri="{FF2B5EF4-FFF2-40B4-BE49-F238E27FC236}">
                <a16:creationId xmlns:a16="http://schemas.microsoft.com/office/drawing/2014/main" id="{BEBCA3F4-4A86-4BBB-9EA0-60922B9F56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7" r="16067"/>
          <a:stretch/>
        </p:blipFill>
        <p:spPr>
          <a:xfrm>
            <a:off x="20" y="10"/>
            <a:ext cx="2792557" cy="5486390"/>
          </a:xfrm>
          <a:prstGeom prst="rect">
            <a:avLst/>
          </a:prstGeom>
        </p:spPr>
      </p:pic>
      <p:pic>
        <p:nvPicPr>
          <p:cNvPr id="8" name="Picture 2" descr="History of Technology Timeline | Britannica">
            <a:extLst>
              <a:ext uri="{FF2B5EF4-FFF2-40B4-BE49-F238E27FC236}">
                <a16:creationId xmlns:a16="http://schemas.microsoft.com/office/drawing/2014/main" id="{821F190A-4278-4EB7-9A1A-0AB3EA2F8F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94" r="25685" b="2"/>
          <a:stretch/>
        </p:blipFill>
        <p:spPr bwMode="auto">
          <a:xfrm>
            <a:off x="2792577" y="10"/>
            <a:ext cx="4522623" cy="548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1B3679-2DF0-49D4-9A2E-E92F887032E8}"/>
              </a:ext>
            </a:extLst>
          </p:cNvPr>
          <p:cNvSpPr txBox="1"/>
          <p:nvPr/>
        </p:nvSpPr>
        <p:spPr>
          <a:xfrm>
            <a:off x="0" y="5046"/>
            <a:ext cx="7315180" cy="1569660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48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Future Data Driven </a:t>
            </a:r>
          </a:p>
          <a:p>
            <a:pPr algn="r"/>
            <a:r>
              <a:rPr lang="en-US" sz="48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Summit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5CBE6A-29A0-456A-A3F8-224DE7406D2F}"/>
              </a:ext>
            </a:extLst>
          </p:cNvPr>
          <p:cNvSpPr txBox="1"/>
          <p:nvPr/>
        </p:nvSpPr>
        <p:spPr>
          <a:xfrm>
            <a:off x="2819081" y="1663287"/>
            <a:ext cx="449953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n w="19050">
                  <a:solidFill>
                    <a:schemeClr val="accent2"/>
                  </a:solidFill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Advanced Tricks with Buttons/Bookmarks in Power BI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2AF999-F4F1-4FCF-AB34-69F884296C68}"/>
              </a:ext>
            </a:extLst>
          </p:cNvPr>
          <p:cNvSpPr txBox="1"/>
          <p:nvPr/>
        </p:nvSpPr>
        <p:spPr>
          <a:xfrm>
            <a:off x="2790746" y="4960274"/>
            <a:ext cx="45226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  <a:ea typeface="Segoe UI Black" panose="020B0A02040204020203" pitchFamily="34" charset="0"/>
              </a:rPr>
              <a:t>Track: Analysis &amp; Visualization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DA8618-90BA-4696-9964-2D5030156C00}"/>
              </a:ext>
            </a:extLst>
          </p:cNvPr>
          <p:cNvSpPr txBox="1"/>
          <p:nvPr/>
        </p:nvSpPr>
        <p:spPr>
          <a:xfrm>
            <a:off x="-90896" y="4115418"/>
            <a:ext cx="297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Pragati Jain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2FB125-4E6E-4AE7-99A1-F60EFE8622F7}"/>
              </a:ext>
            </a:extLst>
          </p:cNvPr>
          <p:cNvSpPr txBox="1"/>
          <p:nvPr/>
        </p:nvSpPr>
        <p:spPr>
          <a:xfrm>
            <a:off x="-9766" y="4824007"/>
            <a:ext cx="279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Arial Rounded MT Bold" panose="020F0704030504030204" pitchFamily="34" charset="0"/>
                <a:ea typeface="Segoe UI Black" panose="020B0A02040204020203" pitchFamily="34" charset="0"/>
              </a:rPr>
              <a:t>Data Analyst</a:t>
            </a:r>
          </a:p>
        </p:txBody>
      </p:sp>
    </p:spTree>
    <p:extLst>
      <p:ext uri="{BB962C8B-B14F-4D97-AF65-F5344CB8AC3E}">
        <p14:creationId xmlns:p14="http://schemas.microsoft.com/office/powerpoint/2010/main" val="1561480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8558839-0873-4376-AE92-C48699D22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914" y="0"/>
            <a:ext cx="7313371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364E4234-49E4-4618-8D60-2595A889F3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8" r="29788"/>
          <a:stretch/>
        </p:blipFill>
        <p:spPr>
          <a:xfrm>
            <a:off x="20" y="10"/>
            <a:ext cx="2792557" cy="5486390"/>
          </a:xfrm>
          <a:prstGeom prst="rect">
            <a:avLst/>
          </a:prstGeom>
        </p:spPr>
      </p:pic>
      <p:pic>
        <p:nvPicPr>
          <p:cNvPr id="8" name="Picture 2" descr="History of Technology Timeline | Britannica">
            <a:extLst>
              <a:ext uri="{FF2B5EF4-FFF2-40B4-BE49-F238E27FC236}">
                <a16:creationId xmlns:a16="http://schemas.microsoft.com/office/drawing/2014/main" id="{821F190A-4278-4EB7-9A1A-0AB3EA2F8F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94" r="25685" b="2"/>
          <a:stretch/>
        </p:blipFill>
        <p:spPr bwMode="auto">
          <a:xfrm>
            <a:off x="2792577" y="10"/>
            <a:ext cx="4522623" cy="548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D56851-0E70-4455-8590-0B8BD10E84D8}"/>
              </a:ext>
            </a:extLst>
          </p:cNvPr>
          <p:cNvSpPr txBox="1"/>
          <p:nvPr/>
        </p:nvSpPr>
        <p:spPr>
          <a:xfrm>
            <a:off x="0" y="5046"/>
            <a:ext cx="7315180" cy="1569660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48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Future Data Driven </a:t>
            </a:r>
          </a:p>
          <a:p>
            <a:pPr algn="r"/>
            <a:r>
              <a:rPr lang="en-US" sz="48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Summit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5DF5E-C8DA-42B8-AB68-E744D4DF162D}"/>
              </a:ext>
            </a:extLst>
          </p:cNvPr>
          <p:cNvSpPr txBox="1"/>
          <p:nvPr/>
        </p:nvSpPr>
        <p:spPr>
          <a:xfrm>
            <a:off x="2819081" y="1996662"/>
            <a:ext cx="44995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19050">
                  <a:solidFill>
                    <a:schemeClr val="accent2"/>
                  </a:solidFill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Fundamentals of Azure SQL Database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E26AD8-1BB1-4E4A-ABC6-2240744BDB78}"/>
              </a:ext>
            </a:extLst>
          </p:cNvPr>
          <p:cNvSpPr txBox="1"/>
          <p:nvPr/>
        </p:nvSpPr>
        <p:spPr>
          <a:xfrm>
            <a:off x="2790746" y="4865024"/>
            <a:ext cx="45226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  <a:ea typeface="Segoe UI Black" panose="020B0A02040204020203" pitchFamily="34" charset="0"/>
              </a:rPr>
              <a:t>Track: cloud infrastructure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E76231-462A-4986-8357-A35373B6A67D}"/>
              </a:ext>
            </a:extLst>
          </p:cNvPr>
          <p:cNvSpPr txBox="1"/>
          <p:nvPr/>
        </p:nvSpPr>
        <p:spPr>
          <a:xfrm>
            <a:off x="-90896" y="4115418"/>
            <a:ext cx="297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Deepthi Goguri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6E1077-4E46-41DF-AE9F-D1A25C60E691}"/>
              </a:ext>
            </a:extLst>
          </p:cNvPr>
          <p:cNvSpPr txBox="1"/>
          <p:nvPr/>
        </p:nvSpPr>
        <p:spPr>
          <a:xfrm>
            <a:off x="-9766" y="4824007"/>
            <a:ext cx="279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Arial Rounded MT Bold" panose="020F0704030504030204" pitchFamily="34" charset="0"/>
                <a:ea typeface="Segoe UI Black" panose="020B0A02040204020203" pitchFamily="34" charset="0"/>
              </a:rPr>
              <a:t>SQL Database Administrator</a:t>
            </a:r>
          </a:p>
        </p:txBody>
      </p:sp>
    </p:spTree>
    <p:extLst>
      <p:ext uri="{BB962C8B-B14F-4D97-AF65-F5344CB8AC3E}">
        <p14:creationId xmlns:p14="http://schemas.microsoft.com/office/powerpoint/2010/main" val="126724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8558839-0873-4376-AE92-C48699D22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914" y="0"/>
            <a:ext cx="7313371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29B558D0-7663-4310-839F-7E09FB19B5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2" r="23711"/>
          <a:stretch/>
        </p:blipFill>
        <p:spPr>
          <a:xfrm>
            <a:off x="20" y="10"/>
            <a:ext cx="2792557" cy="5486390"/>
          </a:xfrm>
          <a:prstGeom prst="rect">
            <a:avLst/>
          </a:prstGeom>
        </p:spPr>
      </p:pic>
      <p:pic>
        <p:nvPicPr>
          <p:cNvPr id="8" name="Picture 2" descr="History of Technology Timeline | Britannica">
            <a:extLst>
              <a:ext uri="{FF2B5EF4-FFF2-40B4-BE49-F238E27FC236}">
                <a16:creationId xmlns:a16="http://schemas.microsoft.com/office/drawing/2014/main" id="{821F190A-4278-4EB7-9A1A-0AB3EA2F8F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94" r="25685" b="2"/>
          <a:stretch/>
        </p:blipFill>
        <p:spPr bwMode="auto">
          <a:xfrm>
            <a:off x="2792577" y="10"/>
            <a:ext cx="4522623" cy="548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745E1C-67FB-4588-9BFF-B54C971EECD2}"/>
              </a:ext>
            </a:extLst>
          </p:cNvPr>
          <p:cNvSpPr txBox="1"/>
          <p:nvPr/>
        </p:nvSpPr>
        <p:spPr>
          <a:xfrm>
            <a:off x="0" y="5046"/>
            <a:ext cx="7315180" cy="1569660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48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Future Data Driven </a:t>
            </a:r>
          </a:p>
          <a:p>
            <a:pPr algn="r"/>
            <a:r>
              <a:rPr lang="en-US" sz="48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Summit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BC8D95-5E38-4B65-B563-C8A52B2014F8}"/>
              </a:ext>
            </a:extLst>
          </p:cNvPr>
          <p:cNvSpPr txBox="1"/>
          <p:nvPr/>
        </p:nvSpPr>
        <p:spPr>
          <a:xfrm>
            <a:off x="2895281" y="1760075"/>
            <a:ext cx="449953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 w="19050">
                  <a:solidFill>
                    <a:schemeClr val="accent2"/>
                  </a:solidFill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Does This Look Weird? An Introduction to Anomaly Detection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2778DD-AB9C-46DE-B1B9-54B4F45D1F03}"/>
              </a:ext>
            </a:extLst>
          </p:cNvPr>
          <p:cNvSpPr txBox="1"/>
          <p:nvPr/>
        </p:nvSpPr>
        <p:spPr>
          <a:xfrm>
            <a:off x="2790746" y="4807874"/>
            <a:ext cx="45226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  <a:ea typeface="Segoe UI Black" panose="020B0A02040204020203" pitchFamily="34" charset="0"/>
              </a:rPr>
              <a:t>Track: Advanced Analysis Techniques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D19CCB-28B8-4D81-9DC1-C5ECE82E9A17}"/>
              </a:ext>
            </a:extLst>
          </p:cNvPr>
          <p:cNvSpPr txBox="1"/>
          <p:nvPr/>
        </p:nvSpPr>
        <p:spPr>
          <a:xfrm>
            <a:off x="-90896" y="4115418"/>
            <a:ext cx="297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Kevin Feasel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239E28-AB96-4085-8928-70F7EB450950}"/>
              </a:ext>
            </a:extLst>
          </p:cNvPr>
          <p:cNvSpPr txBox="1"/>
          <p:nvPr/>
        </p:nvSpPr>
        <p:spPr>
          <a:xfrm>
            <a:off x="-9766" y="4824007"/>
            <a:ext cx="279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Arial Rounded MT Bold" panose="020F0704030504030204" pitchFamily="34" charset="0"/>
                <a:ea typeface="Segoe UI Black" panose="020B0A02040204020203" pitchFamily="34" charset="0"/>
              </a:rPr>
              <a:t>Engineering Manager</a:t>
            </a:r>
          </a:p>
        </p:txBody>
      </p:sp>
    </p:spTree>
    <p:extLst>
      <p:ext uri="{BB962C8B-B14F-4D97-AF65-F5344CB8AC3E}">
        <p14:creationId xmlns:p14="http://schemas.microsoft.com/office/powerpoint/2010/main" val="693325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8558839-0873-4376-AE92-C48699D22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914" y="0"/>
            <a:ext cx="7313371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D8005E3D-378C-4131-B5C6-26CDF2FDBB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0" r="20550"/>
          <a:stretch/>
        </p:blipFill>
        <p:spPr>
          <a:xfrm>
            <a:off x="20" y="10"/>
            <a:ext cx="2792557" cy="5486390"/>
          </a:xfrm>
          <a:prstGeom prst="rect">
            <a:avLst/>
          </a:prstGeom>
        </p:spPr>
      </p:pic>
      <p:pic>
        <p:nvPicPr>
          <p:cNvPr id="8" name="Picture 2" descr="History of Technology Timeline | Britannica">
            <a:extLst>
              <a:ext uri="{FF2B5EF4-FFF2-40B4-BE49-F238E27FC236}">
                <a16:creationId xmlns:a16="http://schemas.microsoft.com/office/drawing/2014/main" id="{821F190A-4278-4EB7-9A1A-0AB3EA2F8F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94" r="25685" b="2"/>
          <a:stretch/>
        </p:blipFill>
        <p:spPr bwMode="auto">
          <a:xfrm>
            <a:off x="2792577" y="10"/>
            <a:ext cx="4522623" cy="548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FCE299-4957-445B-A2A4-3CA6ECCF31AE}"/>
              </a:ext>
            </a:extLst>
          </p:cNvPr>
          <p:cNvSpPr txBox="1"/>
          <p:nvPr/>
        </p:nvSpPr>
        <p:spPr>
          <a:xfrm>
            <a:off x="0" y="5046"/>
            <a:ext cx="7315180" cy="1569660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48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Future Data Driven </a:t>
            </a:r>
          </a:p>
          <a:p>
            <a:pPr algn="r"/>
            <a:r>
              <a:rPr lang="en-US" sz="48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Summit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F7A7EE-C51C-49FF-837F-1C160484CEDE}"/>
              </a:ext>
            </a:extLst>
          </p:cNvPr>
          <p:cNvSpPr txBox="1"/>
          <p:nvPr/>
        </p:nvSpPr>
        <p:spPr>
          <a:xfrm>
            <a:off x="2819081" y="1996662"/>
            <a:ext cx="449953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n w="19050">
                  <a:solidFill>
                    <a:schemeClr val="accent2"/>
                  </a:solidFill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SQL Edge to Cloud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16F53-A586-45F8-8E9E-426DA9DF2E02}"/>
              </a:ext>
            </a:extLst>
          </p:cNvPr>
          <p:cNvSpPr txBox="1"/>
          <p:nvPr/>
        </p:nvSpPr>
        <p:spPr>
          <a:xfrm>
            <a:off x="2755059" y="4619209"/>
            <a:ext cx="45226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  <a:ea typeface="Segoe UI Black" panose="020B0A02040204020203" pitchFamily="34" charset="0"/>
              </a:rPr>
              <a:t>Track: Cloud Application Development &amp; Deployment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C365CA-B31F-43A2-982B-771074105372}"/>
              </a:ext>
            </a:extLst>
          </p:cNvPr>
          <p:cNvSpPr txBox="1"/>
          <p:nvPr/>
        </p:nvSpPr>
        <p:spPr>
          <a:xfrm>
            <a:off x="-90896" y="4115418"/>
            <a:ext cx="297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Bob Ward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89F9BE-3E5B-4C41-B7E1-5EB8EA255463}"/>
              </a:ext>
            </a:extLst>
          </p:cNvPr>
          <p:cNvSpPr txBox="1"/>
          <p:nvPr/>
        </p:nvSpPr>
        <p:spPr>
          <a:xfrm>
            <a:off x="-9766" y="4824007"/>
            <a:ext cx="279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Arial Rounded MT Bold" panose="020F0704030504030204" pitchFamily="34" charset="0"/>
                <a:ea typeface="Segoe UI Black" panose="020B0A02040204020203" pitchFamily="34" charset="0"/>
              </a:rPr>
              <a:t>Principal Architect</a:t>
            </a:r>
          </a:p>
        </p:txBody>
      </p:sp>
    </p:spTree>
    <p:extLst>
      <p:ext uri="{BB962C8B-B14F-4D97-AF65-F5344CB8AC3E}">
        <p14:creationId xmlns:p14="http://schemas.microsoft.com/office/powerpoint/2010/main" val="4069674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8558839-0873-4376-AE92-C48699D22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914" y="0"/>
            <a:ext cx="7313371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grass, outdoor, person, posing&#10;&#10;Description automatically generated">
            <a:extLst>
              <a:ext uri="{FF2B5EF4-FFF2-40B4-BE49-F238E27FC236}">
                <a16:creationId xmlns:a16="http://schemas.microsoft.com/office/drawing/2014/main" id="{A5D574A5-61F4-4FB7-B55C-05014B85B5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8" r="28620" b="3"/>
          <a:stretch/>
        </p:blipFill>
        <p:spPr>
          <a:xfrm>
            <a:off x="20" y="10"/>
            <a:ext cx="2792557" cy="5486390"/>
          </a:xfrm>
          <a:prstGeom prst="rect">
            <a:avLst/>
          </a:prstGeom>
        </p:spPr>
      </p:pic>
      <p:pic>
        <p:nvPicPr>
          <p:cNvPr id="8" name="Picture 2" descr="History of Technology Timeline | Britannica">
            <a:extLst>
              <a:ext uri="{FF2B5EF4-FFF2-40B4-BE49-F238E27FC236}">
                <a16:creationId xmlns:a16="http://schemas.microsoft.com/office/drawing/2014/main" id="{821F190A-4278-4EB7-9A1A-0AB3EA2F8F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4" r="25686" b="2"/>
          <a:stretch/>
        </p:blipFill>
        <p:spPr bwMode="auto">
          <a:xfrm>
            <a:off x="2792577" y="10"/>
            <a:ext cx="4522623" cy="548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F2B37A-16F7-416E-8958-CD450D21858E}"/>
              </a:ext>
            </a:extLst>
          </p:cNvPr>
          <p:cNvSpPr txBox="1"/>
          <p:nvPr/>
        </p:nvSpPr>
        <p:spPr>
          <a:xfrm>
            <a:off x="0" y="5046"/>
            <a:ext cx="7315180" cy="1569660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48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Future Data Driven </a:t>
            </a:r>
          </a:p>
          <a:p>
            <a:pPr algn="r"/>
            <a:r>
              <a:rPr lang="en-US" sz="48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Summit 2021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C0FA7F-64D4-4B4A-A120-CBF6B3FDCA8B}"/>
              </a:ext>
            </a:extLst>
          </p:cNvPr>
          <p:cNvSpPr txBox="1"/>
          <p:nvPr/>
        </p:nvSpPr>
        <p:spPr>
          <a:xfrm>
            <a:off x="2792577" y="1889031"/>
            <a:ext cx="452170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n w="19050">
                  <a:solidFill>
                    <a:schemeClr val="accent2"/>
                  </a:solidFill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Integrating </a:t>
            </a:r>
          </a:p>
          <a:p>
            <a:r>
              <a:rPr lang="en-US" sz="4400" b="1" dirty="0">
                <a:ln w="19050">
                  <a:solidFill>
                    <a:schemeClr val="accent2"/>
                  </a:solidFill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Brilliance </a:t>
            </a:r>
          </a:p>
          <a:p>
            <a:r>
              <a:rPr lang="en-US" sz="4400" b="1" dirty="0">
                <a:ln w="19050">
                  <a:solidFill>
                    <a:schemeClr val="accent2"/>
                  </a:solidFill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Smooth Moves </a:t>
            </a:r>
          </a:p>
          <a:p>
            <a:r>
              <a:rPr lang="en-US" sz="4400" b="1" dirty="0">
                <a:ln w="19050">
                  <a:solidFill>
                    <a:schemeClr val="accent2"/>
                  </a:solidFill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To AI And Life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F5DDCB-9604-4853-8A23-079732109A5E}"/>
              </a:ext>
            </a:extLst>
          </p:cNvPr>
          <p:cNvSpPr txBox="1"/>
          <p:nvPr/>
        </p:nvSpPr>
        <p:spPr>
          <a:xfrm>
            <a:off x="0" y="4271353"/>
            <a:ext cx="2791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Thom Ives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C63578-C33A-499A-BC79-DF00D517C108}"/>
              </a:ext>
            </a:extLst>
          </p:cNvPr>
          <p:cNvSpPr txBox="1"/>
          <p:nvPr/>
        </p:nvSpPr>
        <p:spPr>
          <a:xfrm>
            <a:off x="-279654" y="4909654"/>
            <a:ext cx="3352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 Rounded MT Bold" panose="020F0704030504030204" pitchFamily="34" charset="0"/>
                <a:ea typeface="Segoe UI Black" panose="020B0A02040204020203" pitchFamily="34" charset="0"/>
              </a:rPr>
              <a:t>Lead Data Scientist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3CF958-FDE1-4C2A-A5F8-252AF2A8CE2D}"/>
              </a:ext>
            </a:extLst>
          </p:cNvPr>
          <p:cNvSpPr txBox="1"/>
          <p:nvPr/>
        </p:nvSpPr>
        <p:spPr>
          <a:xfrm>
            <a:off x="2791661" y="4883186"/>
            <a:ext cx="45226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  <a:ea typeface="Segoe UI Black" panose="020B0A02040204020203" pitchFamily="34" charset="0"/>
              </a:rPr>
              <a:t>Track: AI &amp;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657572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8558839-0873-4376-AE92-C48699D22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914" y="0"/>
            <a:ext cx="7313371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picture containing person, person, suit&#10;&#10;Description automatically generated">
            <a:extLst>
              <a:ext uri="{FF2B5EF4-FFF2-40B4-BE49-F238E27FC236}">
                <a16:creationId xmlns:a16="http://schemas.microsoft.com/office/drawing/2014/main" id="{CDABD84F-FEF5-4BA0-9A29-D186A29925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6" r="16619"/>
          <a:stretch/>
        </p:blipFill>
        <p:spPr>
          <a:xfrm>
            <a:off x="20" y="10"/>
            <a:ext cx="2792557" cy="5486390"/>
          </a:xfrm>
          <a:prstGeom prst="rect">
            <a:avLst/>
          </a:prstGeom>
        </p:spPr>
      </p:pic>
      <p:pic>
        <p:nvPicPr>
          <p:cNvPr id="8" name="Picture 2" descr="History of Technology Timeline | Britannica">
            <a:extLst>
              <a:ext uri="{FF2B5EF4-FFF2-40B4-BE49-F238E27FC236}">
                <a16:creationId xmlns:a16="http://schemas.microsoft.com/office/drawing/2014/main" id="{821F190A-4278-4EB7-9A1A-0AB3EA2F8F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94" r="25685" b="2"/>
          <a:stretch/>
        </p:blipFill>
        <p:spPr bwMode="auto">
          <a:xfrm>
            <a:off x="2792577" y="10"/>
            <a:ext cx="4522623" cy="548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E6F33E-A8A3-4D95-929D-609A6C4B6670}"/>
              </a:ext>
            </a:extLst>
          </p:cNvPr>
          <p:cNvSpPr txBox="1"/>
          <p:nvPr/>
        </p:nvSpPr>
        <p:spPr>
          <a:xfrm>
            <a:off x="0" y="5046"/>
            <a:ext cx="7315180" cy="1569660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48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Future Data Driven </a:t>
            </a:r>
          </a:p>
          <a:p>
            <a:pPr algn="r"/>
            <a:r>
              <a:rPr lang="en-US" sz="48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Summit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8B2CD8-0101-4AF2-91E2-6167A6677218}"/>
              </a:ext>
            </a:extLst>
          </p:cNvPr>
          <p:cNvSpPr txBox="1"/>
          <p:nvPr/>
        </p:nvSpPr>
        <p:spPr>
          <a:xfrm>
            <a:off x="2885756" y="1891887"/>
            <a:ext cx="44995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19050">
                  <a:solidFill>
                    <a:schemeClr val="accent2"/>
                  </a:solidFill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Data Driven? what data are we talking about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AB7662-F26D-43A2-AB36-D6DCA60BC320}"/>
              </a:ext>
            </a:extLst>
          </p:cNvPr>
          <p:cNvSpPr txBox="1"/>
          <p:nvPr/>
        </p:nvSpPr>
        <p:spPr>
          <a:xfrm>
            <a:off x="2790746" y="4865024"/>
            <a:ext cx="45226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  <a:ea typeface="Segoe UI Black" panose="020B0A02040204020203" pitchFamily="34" charset="0"/>
              </a:rPr>
              <a:t>Track: Big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9D4CDA-6D36-4E99-A7CA-2235F04DE237}"/>
              </a:ext>
            </a:extLst>
          </p:cNvPr>
          <p:cNvSpPr txBox="1"/>
          <p:nvPr/>
        </p:nvSpPr>
        <p:spPr>
          <a:xfrm>
            <a:off x="-90896" y="4115418"/>
            <a:ext cx="297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Bill Inmon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07882D-E0CE-452B-A7E0-64590208FDC2}"/>
              </a:ext>
            </a:extLst>
          </p:cNvPr>
          <p:cNvSpPr txBox="1"/>
          <p:nvPr/>
        </p:nvSpPr>
        <p:spPr>
          <a:xfrm>
            <a:off x="-9766" y="4824007"/>
            <a:ext cx="279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Arial Rounded MT Bold" panose="020F0704030504030204" pitchFamily="34" charset="0"/>
                <a:ea typeface="Segoe UI Black" panose="020B0A02040204020203" pitchFamily="34" charset="0"/>
              </a:rPr>
              <a:t>The father of the data warehouse</a:t>
            </a:r>
          </a:p>
        </p:txBody>
      </p:sp>
    </p:spTree>
    <p:extLst>
      <p:ext uri="{BB962C8B-B14F-4D97-AF65-F5344CB8AC3E}">
        <p14:creationId xmlns:p14="http://schemas.microsoft.com/office/powerpoint/2010/main" val="1352072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8558839-0873-4376-AE92-C48699D22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914" y="0"/>
            <a:ext cx="7313371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00F8181D-91E0-4F69-8482-DF14F679EE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38" r="28788"/>
          <a:stretch/>
        </p:blipFill>
        <p:spPr>
          <a:xfrm>
            <a:off x="20" y="10"/>
            <a:ext cx="2792557" cy="5486390"/>
          </a:xfrm>
          <a:prstGeom prst="rect">
            <a:avLst/>
          </a:prstGeom>
        </p:spPr>
      </p:pic>
      <p:pic>
        <p:nvPicPr>
          <p:cNvPr id="8" name="Picture 2" descr="History of Technology Timeline | Britannica">
            <a:extLst>
              <a:ext uri="{FF2B5EF4-FFF2-40B4-BE49-F238E27FC236}">
                <a16:creationId xmlns:a16="http://schemas.microsoft.com/office/drawing/2014/main" id="{821F190A-4278-4EB7-9A1A-0AB3EA2F8F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94" r="25685" b="2"/>
          <a:stretch/>
        </p:blipFill>
        <p:spPr bwMode="auto">
          <a:xfrm>
            <a:off x="2792577" y="10"/>
            <a:ext cx="4522623" cy="548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98B5D5-566B-4F92-9089-B9629880A62B}"/>
              </a:ext>
            </a:extLst>
          </p:cNvPr>
          <p:cNvSpPr txBox="1"/>
          <p:nvPr/>
        </p:nvSpPr>
        <p:spPr>
          <a:xfrm>
            <a:off x="0" y="5046"/>
            <a:ext cx="7315180" cy="1569660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48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Future Data Driven </a:t>
            </a:r>
          </a:p>
          <a:p>
            <a:pPr algn="r"/>
            <a:r>
              <a:rPr lang="en-US" sz="48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Summit 2021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496A42-DA1B-403F-81C6-1A8864D16BED}"/>
              </a:ext>
            </a:extLst>
          </p:cNvPr>
          <p:cNvSpPr txBox="1"/>
          <p:nvPr/>
        </p:nvSpPr>
        <p:spPr>
          <a:xfrm>
            <a:off x="2802364" y="2196687"/>
            <a:ext cx="47985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800" b="1" dirty="0">
                <a:ln w="19050">
                  <a:solidFill>
                    <a:schemeClr val="accent2"/>
                  </a:solidFill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A deep dive into Docker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40B8C-1165-494C-A964-B388636EB6BC}"/>
              </a:ext>
            </a:extLst>
          </p:cNvPr>
          <p:cNvSpPr txBox="1"/>
          <p:nvPr/>
        </p:nvSpPr>
        <p:spPr>
          <a:xfrm>
            <a:off x="-90896" y="4115418"/>
            <a:ext cx="297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Andrew Pruski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EC1CBD-080C-4785-9BA9-0373E62A79B6}"/>
              </a:ext>
            </a:extLst>
          </p:cNvPr>
          <p:cNvSpPr txBox="1"/>
          <p:nvPr/>
        </p:nvSpPr>
        <p:spPr>
          <a:xfrm>
            <a:off x="-9766" y="4824007"/>
            <a:ext cx="279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Arial Rounded MT Bold" panose="020F0704030504030204" pitchFamily="34" charset="0"/>
                <a:ea typeface="Segoe UI Black" panose="020B0A02040204020203" pitchFamily="34" charset="0"/>
              </a:rPr>
              <a:t>SQL SERVER DBA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5294F-B0A0-4D0C-8130-2A6FBC944C97}"/>
              </a:ext>
            </a:extLst>
          </p:cNvPr>
          <p:cNvSpPr txBox="1"/>
          <p:nvPr/>
        </p:nvSpPr>
        <p:spPr>
          <a:xfrm>
            <a:off x="2790746" y="4741199"/>
            <a:ext cx="45226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  <a:ea typeface="Segoe UI Black" panose="020B0A02040204020203" pitchFamily="34" charset="0"/>
              </a:rPr>
              <a:t>Track: Database Administration &amp; Development</a:t>
            </a:r>
          </a:p>
        </p:txBody>
      </p:sp>
    </p:spTree>
    <p:extLst>
      <p:ext uri="{BB962C8B-B14F-4D97-AF65-F5344CB8AC3E}">
        <p14:creationId xmlns:p14="http://schemas.microsoft.com/office/powerpoint/2010/main" val="4034815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2">
            <a:extLst>
              <a:ext uri="{FF2B5EF4-FFF2-40B4-BE49-F238E27FC236}">
                <a16:creationId xmlns:a16="http://schemas.microsoft.com/office/drawing/2014/main" id="{E8558839-0873-4376-AE92-C48699D22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914" y="0"/>
            <a:ext cx="7313371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31BF5928-EB7E-49AC-99F5-263A07B3FA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63" r="29163"/>
          <a:stretch/>
        </p:blipFill>
        <p:spPr>
          <a:xfrm>
            <a:off x="20" y="10"/>
            <a:ext cx="2792557" cy="5486390"/>
          </a:xfrm>
          <a:prstGeom prst="rect">
            <a:avLst/>
          </a:prstGeom>
        </p:spPr>
      </p:pic>
      <p:pic>
        <p:nvPicPr>
          <p:cNvPr id="8" name="Picture 2" descr="History of Technology Timeline | Britannica">
            <a:extLst>
              <a:ext uri="{FF2B5EF4-FFF2-40B4-BE49-F238E27FC236}">
                <a16:creationId xmlns:a16="http://schemas.microsoft.com/office/drawing/2014/main" id="{821F190A-4278-4EB7-9A1A-0AB3EA2F8F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94" r="25685" b="2"/>
          <a:stretch/>
        </p:blipFill>
        <p:spPr bwMode="auto">
          <a:xfrm>
            <a:off x="2792577" y="10"/>
            <a:ext cx="4522623" cy="548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4D4FF61-5A93-4E4D-9F38-C45D832E22CA}"/>
              </a:ext>
            </a:extLst>
          </p:cNvPr>
          <p:cNvSpPr txBox="1"/>
          <p:nvPr/>
        </p:nvSpPr>
        <p:spPr>
          <a:xfrm>
            <a:off x="0" y="5046"/>
            <a:ext cx="7315180" cy="1569660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48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Future Data Driven </a:t>
            </a:r>
          </a:p>
          <a:p>
            <a:pPr algn="r"/>
            <a:r>
              <a:rPr lang="en-US" sz="48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Summit 2021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302CB0-2667-4643-9291-AA704C232F04}"/>
              </a:ext>
            </a:extLst>
          </p:cNvPr>
          <p:cNvSpPr txBox="1"/>
          <p:nvPr/>
        </p:nvSpPr>
        <p:spPr>
          <a:xfrm>
            <a:off x="2924802" y="2328208"/>
            <a:ext cx="42554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Principal Organizer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115DFF-B460-449F-9034-989682114B3B}"/>
              </a:ext>
            </a:extLst>
          </p:cNvPr>
          <p:cNvSpPr txBox="1"/>
          <p:nvPr/>
        </p:nvSpPr>
        <p:spPr>
          <a:xfrm>
            <a:off x="0" y="4267200"/>
            <a:ext cx="2791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Jean Joseph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12D579-26E2-4AD6-8C1D-233120657481}"/>
              </a:ext>
            </a:extLst>
          </p:cNvPr>
          <p:cNvSpPr txBox="1"/>
          <p:nvPr/>
        </p:nvSpPr>
        <p:spPr>
          <a:xfrm>
            <a:off x="0" y="4937403"/>
            <a:ext cx="2791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Data Engineer/DBA</a:t>
            </a:r>
          </a:p>
        </p:txBody>
      </p:sp>
    </p:spTree>
    <p:extLst>
      <p:ext uri="{BB962C8B-B14F-4D97-AF65-F5344CB8AC3E}">
        <p14:creationId xmlns:p14="http://schemas.microsoft.com/office/powerpoint/2010/main" val="2325937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8558839-0873-4376-AE92-C48699D22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914" y="0"/>
            <a:ext cx="7313371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person, person, posing&#10;&#10;Description automatically generated">
            <a:extLst>
              <a:ext uri="{FF2B5EF4-FFF2-40B4-BE49-F238E27FC236}">
                <a16:creationId xmlns:a16="http://schemas.microsoft.com/office/drawing/2014/main" id="{3FB7A3DC-F005-4693-B620-E474246840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0" r="28300"/>
          <a:stretch/>
        </p:blipFill>
        <p:spPr>
          <a:xfrm>
            <a:off x="20" y="10"/>
            <a:ext cx="2792557" cy="5486390"/>
          </a:xfrm>
          <a:prstGeom prst="rect">
            <a:avLst/>
          </a:prstGeom>
        </p:spPr>
      </p:pic>
      <p:pic>
        <p:nvPicPr>
          <p:cNvPr id="8" name="Picture 2" descr="History of Technology Timeline | Britannica">
            <a:extLst>
              <a:ext uri="{FF2B5EF4-FFF2-40B4-BE49-F238E27FC236}">
                <a16:creationId xmlns:a16="http://schemas.microsoft.com/office/drawing/2014/main" id="{821F190A-4278-4EB7-9A1A-0AB3EA2F8F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94" r="25685" b="2"/>
          <a:stretch/>
        </p:blipFill>
        <p:spPr bwMode="auto">
          <a:xfrm>
            <a:off x="2792577" y="10"/>
            <a:ext cx="4522623" cy="548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E45CA7-65B6-467F-9721-F245176E4B72}"/>
              </a:ext>
            </a:extLst>
          </p:cNvPr>
          <p:cNvSpPr txBox="1"/>
          <p:nvPr/>
        </p:nvSpPr>
        <p:spPr>
          <a:xfrm>
            <a:off x="0" y="5046"/>
            <a:ext cx="7315180" cy="1569660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48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Future Data Driven </a:t>
            </a:r>
          </a:p>
          <a:p>
            <a:pPr algn="r"/>
            <a:r>
              <a:rPr lang="en-US" sz="48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Summit 2021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071A6-7A7C-4853-AE5F-791D87C4DEAC}"/>
              </a:ext>
            </a:extLst>
          </p:cNvPr>
          <p:cNvSpPr txBox="1"/>
          <p:nvPr/>
        </p:nvSpPr>
        <p:spPr>
          <a:xfrm>
            <a:off x="2924802" y="2328208"/>
            <a:ext cx="42554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Assistant Organizer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A09C2A-12FE-4FE6-BADC-293170FEB922}"/>
              </a:ext>
            </a:extLst>
          </p:cNvPr>
          <p:cNvSpPr txBox="1"/>
          <p:nvPr/>
        </p:nvSpPr>
        <p:spPr>
          <a:xfrm>
            <a:off x="0" y="4267200"/>
            <a:ext cx="2791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Tracy Boggiano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50308F-1783-4085-9A12-5EED26168FD2}"/>
              </a:ext>
            </a:extLst>
          </p:cNvPr>
          <p:cNvSpPr txBox="1"/>
          <p:nvPr/>
        </p:nvSpPr>
        <p:spPr>
          <a:xfrm>
            <a:off x="0" y="4727853"/>
            <a:ext cx="2791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Sr. Databases Administrator</a:t>
            </a:r>
          </a:p>
        </p:txBody>
      </p:sp>
    </p:spTree>
    <p:extLst>
      <p:ext uri="{BB962C8B-B14F-4D97-AF65-F5344CB8AC3E}">
        <p14:creationId xmlns:p14="http://schemas.microsoft.com/office/powerpoint/2010/main" val="757709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8558839-0873-4376-AE92-C48699D22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914" y="0"/>
            <a:ext cx="7313371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2BE6536-4DED-4194-A2AD-EEC71F8DA2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25" r="21175"/>
          <a:stretch/>
        </p:blipFill>
        <p:spPr>
          <a:xfrm>
            <a:off x="20" y="10"/>
            <a:ext cx="2792557" cy="5486390"/>
          </a:xfrm>
          <a:prstGeom prst="rect">
            <a:avLst/>
          </a:prstGeom>
        </p:spPr>
      </p:pic>
      <p:pic>
        <p:nvPicPr>
          <p:cNvPr id="8" name="Picture 2" descr="History of Technology Timeline | Britannica">
            <a:extLst>
              <a:ext uri="{FF2B5EF4-FFF2-40B4-BE49-F238E27FC236}">
                <a16:creationId xmlns:a16="http://schemas.microsoft.com/office/drawing/2014/main" id="{821F190A-4278-4EB7-9A1A-0AB3EA2F8F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94" r="25685" b="2"/>
          <a:stretch/>
        </p:blipFill>
        <p:spPr bwMode="auto">
          <a:xfrm>
            <a:off x="2792577" y="10"/>
            <a:ext cx="4522623" cy="548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1EB714-7E91-41F1-943F-C54DF5229686}"/>
              </a:ext>
            </a:extLst>
          </p:cNvPr>
          <p:cNvSpPr txBox="1"/>
          <p:nvPr/>
        </p:nvSpPr>
        <p:spPr>
          <a:xfrm>
            <a:off x="0" y="5046"/>
            <a:ext cx="7315180" cy="1569660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48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Future Data Driven </a:t>
            </a:r>
          </a:p>
          <a:p>
            <a:pPr algn="r"/>
            <a:r>
              <a:rPr lang="en-US" sz="48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Summit 2021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43EB60-8AEA-4682-A390-544720018EE4}"/>
              </a:ext>
            </a:extLst>
          </p:cNvPr>
          <p:cNvSpPr txBox="1"/>
          <p:nvPr/>
        </p:nvSpPr>
        <p:spPr>
          <a:xfrm>
            <a:off x="2791662" y="3068888"/>
            <a:ext cx="45235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Contributor/</a:t>
            </a:r>
          </a:p>
          <a:p>
            <a:pPr algn="ctr"/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Moderator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A8D676-514A-4BBB-9F1D-34E125242C5C}"/>
              </a:ext>
            </a:extLst>
          </p:cNvPr>
          <p:cNvSpPr txBox="1"/>
          <p:nvPr/>
        </p:nvSpPr>
        <p:spPr>
          <a:xfrm>
            <a:off x="0" y="4267200"/>
            <a:ext cx="2791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</a:rPr>
              <a:t>Kay Sauter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4C0800-DE8C-4641-8260-C2796B9BCF10}"/>
              </a:ext>
            </a:extLst>
          </p:cNvPr>
          <p:cNvSpPr txBox="1"/>
          <p:nvPr/>
        </p:nvSpPr>
        <p:spPr>
          <a:xfrm>
            <a:off x="0" y="4804053"/>
            <a:ext cx="2791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</a:rPr>
              <a:t>Sr BI Consultant</a:t>
            </a:r>
          </a:p>
        </p:txBody>
      </p:sp>
    </p:spTree>
    <p:extLst>
      <p:ext uri="{BB962C8B-B14F-4D97-AF65-F5344CB8AC3E}">
        <p14:creationId xmlns:p14="http://schemas.microsoft.com/office/powerpoint/2010/main" val="1252158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8558839-0873-4376-AE92-C48699D22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914" y="0"/>
            <a:ext cx="7313371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FF5FFD5C-FC27-4954-A3EA-DABCD73304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5" r="22675"/>
          <a:stretch/>
        </p:blipFill>
        <p:spPr>
          <a:xfrm>
            <a:off x="20" y="10"/>
            <a:ext cx="2792557" cy="5486390"/>
          </a:xfrm>
          <a:prstGeom prst="rect">
            <a:avLst/>
          </a:prstGeom>
        </p:spPr>
      </p:pic>
      <p:pic>
        <p:nvPicPr>
          <p:cNvPr id="8" name="Picture 2" descr="History of Technology Timeline | Britannica">
            <a:extLst>
              <a:ext uri="{FF2B5EF4-FFF2-40B4-BE49-F238E27FC236}">
                <a16:creationId xmlns:a16="http://schemas.microsoft.com/office/drawing/2014/main" id="{821F190A-4278-4EB7-9A1A-0AB3EA2F8F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94" r="25685" b="2"/>
          <a:stretch/>
        </p:blipFill>
        <p:spPr bwMode="auto">
          <a:xfrm>
            <a:off x="2792577" y="10"/>
            <a:ext cx="4522623" cy="548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77ED4F-B03D-4BD7-BFEF-CF33E152DEF1}"/>
              </a:ext>
            </a:extLst>
          </p:cNvPr>
          <p:cNvSpPr txBox="1"/>
          <p:nvPr/>
        </p:nvSpPr>
        <p:spPr>
          <a:xfrm>
            <a:off x="0" y="5046"/>
            <a:ext cx="7315180" cy="1569660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48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Future Data Driven </a:t>
            </a:r>
          </a:p>
          <a:p>
            <a:pPr algn="r"/>
            <a:r>
              <a:rPr lang="en-US" sz="48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Summit 2021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79737B-0F44-482A-9F61-743C894E8613}"/>
              </a:ext>
            </a:extLst>
          </p:cNvPr>
          <p:cNvSpPr txBox="1"/>
          <p:nvPr/>
        </p:nvSpPr>
        <p:spPr>
          <a:xfrm>
            <a:off x="2924802" y="2328208"/>
            <a:ext cx="42554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Assistant Organizer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F2575-89AF-4282-A9BA-2D334BD0229B}"/>
              </a:ext>
            </a:extLst>
          </p:cNvPr>
          <p:cNvSpPr txBox="1"/>
          <p:nvPr/>
        </p:nvSpPr>
        <p:spPr>
          <a:xfrm>
            <a:off x="0" y="4267200"/>
            <a:ext cx="2791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Jaimie Fox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DA7642-34A1-43F0-BF29-BC39A6366880}"/>
              </a:ext>
            </a:extLst>
          </p:cNvPr>
          <p:cNvSpPr txBox="1"/>
          <p:nvPr/>
        </p:nvSpPr>
        <p:spPr>
          <a:xfrm>
            <a:off x="0" y="4727853"/>
            <a:ext cx="29248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</a:rPr>
              <a:t>Sr Account Technology Strategist</a:t>
            </a:r>
          </a:p>
        </p:txBody>
      </p:sp>
    </p:spTree>
    <p:extLst>
      <p:ext uri="{BB962C8B-B14F-4D97-AF65-F5344CB8AC3E}">
        <p14:creationId xmlns:p14="http://schemas.microsoft.com/office/powerpoint/2010/main" val="1046908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8558839-0873-4376-AE92-C48699D22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914" y="0"/>
            <a:ext cx="7313371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E6CD618C-FB19-44C9-A133-1689FF8EC6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75" r="22925"/>
          <a:stretch/>
        </p:blipFill>
        <p:spPr>
          <a:xfrm>
            <a:off x="20" y="10"/>
            <a:ext cx="2792557" cy="5486390"/>
          </a:xfrm>
          <a:prstGeom prst="rect">
            <a:avLst/>
          </a:prstGeom>
        </p:spPr>
      </p:pic>
      <p:pic>
        <p:nvPicPr>
          <p:cNvPr id="8" name="Picture 2" descr="History of Technology Timeline | Britannica">
            <a:extLst>
              <a:ext uri="{FF2B5EF4-FFF2-40B4-BE49-F238E27FC236}">
                <a16:creationId xmlns:a16="http://schemas.microsoft.com/office/drawing/2014/main" id="{821F190A-4278-4EB7-9A1A-0AB3EA2F8F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94" r="25685" b="2"/>
          <a:stretch/>
        </p:blipFill>
        <p:spPr bwMode="auto">
          <a:xfrm>
            <a:off x="2792577" y="10"/>
            <a:ext cx="4522623" cy="548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FB702B-17B9-45E6-BB57-06E793A25ED0}"/>
              </a:ext>
            </a:extLst>
          </p:cNvPr>
          <p:cNvSpPr txBox="1"/>
          <p:nvPr/>
        </p:nvSpPr>
        <p:spPr>
          <a:xfrm>
            <a:off x="0" y="5046"/>
            <a:ext cx="7315180" cy="1569660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48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Future Data Driven </a:t>
            </a:r>
          </a:p>
          <a:p>
            <a:pPr algn="r"/>
            <a:r>
              <a:rPr lang="en-US" sz="48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Summit 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F82D91-AD39-4FA4-AAB1-9C62B0568176}"/>
              </a:ext>
            </a:extLst>
          </p:cNvPr>
          <p:cNvSpPr txBox="1"/>
          <p:nvPr/>
        </p:nvSpPr>
        <p:spPr>
          <a:xfrm>
            <a:off x="0" y="4219575"/>
            <a:ext cx="2791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Saravanan GR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1E3459-BBDB-4520-9673-C75C98ABE0B8}"/>
              </a:ext>
            </a:extLst>
          </p:cNvPr>
          <p:cNvSpPr txBox="1"/>
          <p:nvPr/>
        </p:nvSpPr>
        <p:spPr>
          <a:xfrm>
            <a:off x="0" y="4632603"/>
            <a:ext cx="27916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Independent Consultant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069AFC-6132-48B9-9574-316EB8D3BD03}"/>
              </a:ext>
            </a:extLst>
          </p:cNvPr>
          <p:cNvSpPr txBox="1"/>
          <p:nvPr/>
        </p:nvSpPr>
        <p:spPr>
          <a:xfrm>
            <a:off x="2791662" y="3068888"/>
            <a:ext cx="4523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Contributor</a:t>
            </a:r>
          </a:p>
        </p:txBody>
      </p:sp>
    </p:spTree>
    <p:extLst>
      <p:ext uri="{BB962C8B-B14F-4D97-AF65-F5344CB8AC3E}">
        <p14:creationId xmlns:p14="http://schemas.microsoft.com/office/powerpoint/2010/main" val="3966265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8558839-0873-4376-AE92-C48699D22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914" y="0"/>
            <a:ext cx="7313371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bald person smiling&#10;&#10;Description automatically generated with low confidence">
            <a:extLst>
              <a:ext uri="{FF2B5EF4-FFF2-40B4-BE49-F238E27FC236}">
                <a16:creationId xmlns:a16="http://schemas.microsoft.com/office/drawing/2014/main" id="{6A94AAB2-C6FE-4B5D-AD75-0A032A4973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7" r="22744" b="1"/>
          <a:stretch/>
        </p:blipFill>
        <p:spPr>
          <a:xfrm>
            <a:off x="20" y="10"/>
            <a:ext cx="2792557" cy="5486390"/>
          </a:xfrm>
          <a:prstGeom prst="rect">
            <a:avLst/>
          </a:prstGeom>
        </p:spPr>
      </p:pic>
      <p:pic>
        <p:nvPicPr>
          <p:cNvPr id="8" name="Picture 2" descr="History of Technology Timeline | Britannica">
            <a:extLst>
              <a:ext uri="{FF2B5EF4-FFF2-40B4-BE49-F238E27FC236}">
                <a16:creationId xmlns:a16="http://schemas.microsoft.com/office/drawing/2014/main" id="{821F190A-4278-4EB7-9A1A-0AB3EA2F8F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94" r="25685" b="2"/>
          <a:stretch/>
        </p:blipFill>
        <p:spPr bwMode="auto">
          <a:xfrm>
            <a:off x="2792577" y="10"/>
            <a:ext cx="4522623" cy="548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E62DF7-12B1-41C9-8C8A-22E75DE1EAC6}"/>
              </a:ext>
            </a:extLst>
          </p:cNvPr>
          <p:cNvSpPr txBox="1"/>
          <p:nvPr/>
        </p:nvSpPr>
        <p:spPr>
          <a:xfrm>
            <a:off x="0" y="5046"/>
            <a:ext cx="7315180" cy="1569660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48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Future Data Driven </a:t>
            </a:r>
          </a:p>
          <a:p>
            <a:pPr algn="r"/>
            <a:r>
              <a:rPr lang="en-US" sz="48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Summit 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B1E160-C976-4444-813C-FC2781793281}"/>
              </a:ext>
            </a:extLst>
          </p:cNvPr>
          <p:cNvSpPr txBox="1"/>
          <p:nvPr/>
        </p:nvSpPr>
        <p:spPr>
          <a:xfrm>
            <a:off x="-57150" y="3996593"/>
            <a:ext cx="2943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</a:rPr>
              <a:t>Adriano da Silva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BC2700-DA42-4EF7-8193-9419432C18CB}"/>
              </a:ext>
            </a:extLst>
          </p:cNvPr>
          <p:cNvSpPr txBox="1"/>
          <p:nvPr/>
        </p:nvSpPr>
        <p:spPr>
          <a:xfrm>
            <a:off x="0" y="4727853"/>
            <a:ext cx="2791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</a:rPr>
              <a:t>Lead Consultant &amp; Trainer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2D300B-8C72-449B-9144-2AEFC56CC31A}"/>
              </a:ext>
            </a:extLst>
          </p:cNvPr>
          <p:cNvSpPr txBox="1"/>
          <p:nvPr/>
        </p:nvSpPr>
        <p:spPr>
          <a:xfrm>
            <a:off x="2791662" y="3068888"/>
            <a:ext cx="45235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Contributor/</a:t>
            </a:r>
          </a:p>
          <a:p>
            <a:pPr algn="ctr"/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Moderator</a:t>
            </a:r>
          </a:p>
        </p:txBody>
      </p:sp>
    </p:spTree>
    <p:extLst>
      <p:ext uri="{BB962C8B-B14F-4D97-AF65-F5344CB8AC3E}">
        <p14:creationId xmlns:p14="http://schemas.microsoft.com/office/powerpoint/2010/main" val="1200680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8558839-0873-4376-AE92-C48699D22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914" y="0"/>
            <a:ext cx="7313371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E5221F41-A3AE-4E5B-AF30-833BCE4D68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5" r="33175"/>
          <a:stretch/>
        </p:blipFill>
        <p:spPr>
          <a:xfrm>
            <a:off x="20" y="10"/>
            <a:ext cx="2792557" cy="5486390"/>
          </a:xfrm>
          <a:prstGeom prst="rect">
            <a:avLst/>
          </a:prstGeom>
        </p:spPr>
      </p:pic>
      <p:pic>
        <p:nvPicPr>
          <p:cNvPr id="8" name="Picture 2" descr="History of Technology Timeline | Britannica">
            <a:extLst>
              <a:ext uri="{FF2B5EF4-FFF2-40B4-BE49-F238E27FC236}">
                <a16:creationId xmlns:a16="http://schemas.microsoft.com/office/drawing/2014/main" id="{821F190A-4278-4EB7-9A1A-0AB3EA2F8F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94" r="25685" b="2"/>
          <a:stretch/>
        </p:blipFill>
        <p:spPr bwMode="auto">
          <a:xfrm>
            <a:off x="2792577" y="10"/>
            <a:ext cx="4522623" cy="548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88CC8D-8779-4093-B8F8-7D768EA21824}"/>
              </a:ext>
            </a:extLst>
          </p:cNvPr>
          <p:cNvSpPr txBox="1"/>
          <p:nvPr/>
        </p:nvSpPr>
        <p:spPr>
          <a:xfrm>
            <a:off x="0" y="5046"/>
            <a:ext cx="7315180" cy="1569660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48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Future Data Driven </a:t>
            </a:r>
          </a:p>
          <a:p>
            <a:pPr algn="r"/>
            <a:r>
              <a:rPr lang="en-US" sz="48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Summit 2021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C7E945-6B27-43C7-AE34-ACFF709498B9}"/>
              </a:ext>
            </a:extLst>
          </p:cNvPr>
          <p:cNvSpPr txBox="1"/>
          <p:nvPr/>
        </p:nvSpPr>
        <p:spPr>
          <a:xfrm>
            <a:off x="0" y="4191000"/>
            <a:ext cx="2791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</a:rPr>
              <a:t>Taiob M Ali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D14E67-520F-4CE9-8086-F238C3F1897F}"/>
              </a:ext>
            </a:extLst>
          </p:cNvPr>
          <p:cNvSpPr txBox="1"/>
          <p:nvPr/>
        </p:nvSpPr>
        <p:spPr>
          <a:xfrm>
            <a:off x="0" y="4727853"/>
            <a:ext cx="2791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</a:rPr>
              <a:t>Database Solutions Manager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FD29B7-6351-4DDB-86A6-57386A49B8DB}"/>
              </a:ext>
            </a:extLst>
          </p:cNvPr>
          <p:cNvSpPr txBox="1"/>
          <p:nvPr/>
        </p:nvSpPr>
        <p:spPr>
          <a:xfrm>
            <a:off x="2791662" y="3068888"/>
            <a:ext cx="45235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Contributor/</a:t>
            </a:r>
          </a:p>
          <a:p>
            <a:pPr algn="ctr"/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Moderator</a:t>
            </a:r>
          </a:p>
        </p:txBody>
      </p:sp>
    </p:spTree>
    <p:extLst>
      <p:ext uri="{BB962C8B-B14F-4D97-AF65-F5344CB8AC3E}">
        <p14:creationId xmlns:p14="http://schemas.microsoft.com/office/powerpoint/2010/main" val="5273974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8558839-0873-4376-AE92-C48699D22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914" y="0"/>
            <a:ext cx="7313371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1A3D2362-0069-42FA-B894-AC8BD54D9C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8" r="36788"/>
          <a:stretch/>
        </p:blipFill>
        <p:spPr>
          <a:xfrm>
            <a:off x="20" y="10"/>
            <a:ext cx="2792557" cy="5486390"/>
          </a:xfrm>
          <a:prstGeom prst="rect">
            <a:avLst/>
          </a:prstGeom>
        </p:spPr>
      </p:pic>
      <p:pic>
        <p:nvPicPr>
          <p:cNvPr id="8" name="Picture 2" descr="History of Technology Timeline | Britannica">
            <a:extLst>
              <a:ext uri="{FF2B5EF4-FFF2-40B4-BE49-F238E27FC236}">
                <a16:creationId xmlns:a16="http://schemas.microsoft.com/office/drawing/2014/main" id="{821F190A-4278-4EB7-9A1A-0AB3EA2F8F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94" r="25685" b="2"/>
          <a:stretch/>
        </p:blipFill>
        <p:spPr bwMode="auto">
          <a:xfrm>
            <a:off x="2792577" y="10"/>
            <a:ext cx="4522623" cy="548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04526A-EADF-420B-BF01-3EC5FEF4AE52}"/>
              </a:ext>
            </a:extLst>
          </p:cNvPr>
          <p:cNvSpPr txBox="1"/>
          <p:nvPr/>
        </p:nvSpPr>
        <p:spPr>
          <a:xfrm>
            <a:off x="0" y="5046"/>
            <a:ext cx="7315180" cy="1569660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48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Future Data Driven </a:t>
            </a:r>
          </a:p>
          <a:p>
            <a:pPr algn="r"/>
            <a:r>
              <a:rPr lang="en-US" sz="48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Summit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9998F7-EE5F-414D-9918-34A55B985ACE}"/>
              </a:ext>
            </a:extLst>
          </p:cNvPr>
          <p:cNvSpPr txBox="1"/>
          <p:nvPr/>
        </p:nvSpPr>
        <p:spPr>
          <a:xfrm>
            <a:off x="0" y="4267200"/>
            <a:ext cx="2791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</a:rPr>
              <a:t>Diponkar Paul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FE6865-145B-4821-B57C-B7BAFC5419E5}"/>
              </a:ext>
            </a:extLst>
          </p:cNvPr>
          <p:cNvSpPr txBox="1"/>
          <p:nvPr/>
        </p:nvSpPr>
        <p:spPr>
          <a:xfrm>
            <a:off x="0" y="4727853"/>
            <a:ext cx="2791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</a:rPr>
              <a:t>Data Engineer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562496-4F61-4DB8-AB80-F8A39C4D2E27}"/>
              </a:ext>
            </a:extLst>
          </p:cNvPr>
          <p:cNvSpPr txBox="1"/>
          <p:nvPr/>
        </p:nvSpPr>
        <p:spPr>
          <a:xfrm>
            <a:off x="2791662" y="3068888"/>
            <a:ext cx="45235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Contributor/</a:t>
            </a:r>
          </a:p>
          <a:p>
            <a:pPr algn="ctr"/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Moderator</a:t>
            </a:r>
          </a:p>
        </p:txBody>
      </p:sp>
    </p:spTree>
    <p:extLst>
      <p:ext uri="{BB962C8B-B14F-4D97-AF65-F5344CB8AC3E}">
        <p14:creationId xmlns:p14="http://schemas.microsoft.com/office/powerpoint/2010/main" val="601945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8558839-0873-4376-AE92-C48699D22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914" y="0"/>
            <a:ext cx="7313371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320FE173-269B-4DF2-B562-F1F88B944A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3" r="81"/>
          <a:stretch/>
        </p:blipFill>
        <p:spPr>
          <a:xfrm>
            <a:off x="20" y="10"/>
            <a:ext cx="2792557" cy="5486390"/>
          </a:xfrm>
          <a:prstGeom prst="rect">
            <a:avLst/>
          </a:prstGeom>
        </p:spPr>
      </p:pic>
      <p:pic>
        <p:nvPicPr>
          <p:cNvPr id="8" name="Picture 2" descr="History of Technology Timeline | Britannica">
            <a:extLst>
              <a:ext uri="{FF2B5EF4-FFF2-40B4-BE49-F238E27FC236}">
                <a16:creationId xmlns:a16="http://schemas.microsoft.com/office/drawing/2014/main" id="{821F190A-4278-4EB7-9A1A-0AB3EA2F8F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94" r="25685" b="2"/>
          <a:stretch/>
        </p:blipFill>
        <p:spPr bwMode="auto">
          <a:xfrm>
            <a:off x="2792577" y="10"/>
            <a:ext cx="4522623" cy="548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619C82-9E07-49BD-A358-8E45750A9B93}"/>
              </a:ext>
            </a:extLst>
          </p:cNvPr>
          <p:cNvSpPr txBox="1"/>
          <p:nvPr/>
        </p:nvSpPr>
        <p:spPr>
          <a:xfrm>
            <a:off x="2792576" y="1593756"/>
            <a:ext cx="45226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000" b="1" dirty="0">
              <a:ln w="19050">
                <a:solidFill>
                  <a:schemeClr val="accent2"/>
                </a:solidFill>
              </a:ln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sz="4000" b="1" dirty="0">
                <a:ln w="19050">
                  <a:solidFill>
                    <a:schemeClr val="accent2"/>
                  </a:solidFill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How does Azure </a:t>
            </a:r>
          </a:p>
          <a:p>
            <a:r>
              <a:rPr lang="en-US" sz="4000" b="1" dirty="0">
                <a:ln w="19050">
                  <a:solidFill>
                    <a:schemeClr val="accent2"/>
                  </a:solidFill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Cosmos DB work </a:t>
            </a:r>
          </a:p>
          <a:p>
            <a:r>
              <a:rPr lang="en-US" sz="4000" b="1" dirty="0">
                <a:ln w="19050">
                  <a:solidFill>
                    <a:schemeClr val="accent2"/>
                  </a:solidFill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under the hood?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20BA26-DEB0-401E-8F6F-3DA7EC9A51D7}"/>
              </a:ext>
            </a:extLst>
          </p:cNvPr>
          <p:cNvSpPr txBox="1"/>
          <p:nvPr/>
        </p:nvSpPr>
        <p:spPr>
          <a:xfrm>
            <a:off x="0" y="5046"/>
            <a:ext cx="7315180" cy="1569660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48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Future Data Driven </a:t>
            </a:r>
          </a:p>
          <a:p>
            <a:pPr algn="r"/>
            <a:r>
              <a:rPr lang="en-US" sz="48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Summit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429954-BDA9-40BC-B6DD-F18EBCAD7DD2}"/>
              </a:ext>
            </a:extLst>
          </p:cNvPr>
          <p:cNvSpPr txBox="1"/>
          <p:nvPr/>
        </p:nvSpPr>
        <p:spPr>
          <a:xfrm>
            <a:off x="-896" y="4272126"/>
            <a:ext cx="2792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Hasan Savran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7C1523-6D40-4DD5-A019-ACB690F88E22}"/>
              </a:ext>
            </a:extLst>
          </p:cNvPr>
          <p:cNvSpPr txBox="1"/>
          <p:nvPr/>
        </p:nvSpPr>
        <p:spPr>
          <a:xfrm>
            <a:off x="-279654" y="4688384"/>
            <a:ext cx="3352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 Rounded MT Bold" panose="020F0704030504030204" pitchFamily="34" charset="0"/>
                <a:ea typeface="Segoe UI Black" panose="020B0A02040204020203" pitchFamily="34" charset="0"/>
              </a:rPr>
              <a:t>Business Intelligence Manager, MVP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2AB157-ADA3-49C8-88A6-57514E8A38F4}"/>
              </a:ext>
            </a:extLst>
          </p:cNvPr>
          <p:cNvSpPr txBox="1"/>
          <p:nvPr/>
        </p:nvSpPr>
        <p:spPr>
          <a:xfrm>
            <a:off x="2791661" y="4978436"/>
            <a:ext cx="45226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  <a:ea typeface="Segoe UI Black" panose="020B0A02040204020203" pitchFamily="34" charset="0"/>
              </a:rPr>
              <a:t>Track: Cloud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3125430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8558839-0873-4376-AE92-C48699D22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914" y="0"/>
            <a:ext cx="7313371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erson in a suit sitting at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981DC661-70C3-4E2D-8D73-EEC3E2617C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0" r="9626"/>
          <a:stretch/>
        </p:blipFill>
        <p:spPr>
          <a:xfrm>
            <a:off x="20" y="10"/>
            <a:ext cx="2792557" cy="5486390"/>
          </a:xfrm>
          <a:prstGeom prst="rect">
            <a:avLst/>
          </a:prstGeom>
        </p:spPr>
      </p:pic>
      <p:pic>
        <p:nvPicPr>
          <p:cNvPr id="8" name="Picture 2" descr="History of Technology Timeline | Britannica">
            <a:extLst>
              <a:ext uri="{FF2B5EF4-FFF2-40B4-BE49-F238E27FC236}">
                <a16:creationId xmlns:a16="http://schemas.microsoft.com/office/drawing/2014/main" id="{821F190A-4278-4EB7-9A1A-0AB3EA2F8F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19" r="25712" b="2"/>
          <a:stretch/>
        </p:blipFill>
        <p:spPr bwMode="auto">
          <a:xfrm>
            <a:off x="2792577" y="10"/>
            <a:ext cx="4522623" cy="548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7D23E9-03D2-46B5-9286-064776D817F0}"/>
              </a:ext>
            </a:extLst>
          </p:cNvPr>
          <p:cNvSpPr txBox="1"/>
          <p:nvPr/>
        </p:nvSpPr>
        <p:spPr>
          <a:xfrm>
            <a:off x="0" y="5046"/>
            <a:ext cx="7315180" cy="1569660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48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Future Data Driven </a:t>
            </a:r>
          </a:p>
          <a:p>
            <a:pPr algn="r"/>
            <a:r>
              <a:rPr lang="en-US" sz="48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Summit 2021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74BEAA-C6BE-4263-A72A-42AFD0D3D7BD}"/>
              </a:ext>
            </a:extLst>
          </p:cNvPr>
          <p:cNvSpPr txBox="1"/>
          <p:nvPr/>
        </p:nvSpPr>
        <p:spPr>
          <a:xfrm>
            <a:off x="0" y="4267200"/>
            <a:ext cx="2791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</a:rPr>
              <a:t>Kevin Wilkie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914BA7-62D8-449A-989F-7BB921DAA9B5}"/>
              </a:ext>
            </a:extLst>
          </p:cNvPr>
          <p:cNvSpPr txBox="1"/>
          <p:nvPr/>
        </p:nvSpPr>
        <p:spPr>
          <a:xfrm>
            <a:off x="0" y="4727853"/>
            <a:ext cx="2791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</a:rPr>
              <a:t>Senior BI &amp; Azure Architect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1CEFA1-7A1E-4E67-9CC9-DB3833CA2FC6}"/>
              </a:ext>
            </a:extLst>
          </p:cNvPr>
          <p:cNvSpPr txBox="1"/>
          <p:nvPr/>
        </p:nvSpPr>
        <p:spPr>
          <a:xfrm>
            <a:off x="2791662" y="3068888"/>
            <a:ext cx="45235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Contributor/</a:t>
            </a:r>
          </a:p>
          <a:p>
            <a:pPr algn="ctr"/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Moderator</a:t>
            </a:r>
          </a:p>
        </p:txBody>
      </p:sp>
    </p:spTree>
    <p:extLst>
      <p:ext uri="{BB962C8B-B14F-4D97-AF65-F5344CB8AC3E}">
        <p14:creationId xmlns:p14="http://schemas.microsoft.com/office/powerpoint/2010/main" val="3054736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8558839-0873-4376-AE92-C48699D22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914" y="0"/>
            <a:ext cx="7313371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EF5AAB06-318F-4EF9-9EFF-2941159811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1" r="20130"/>
          <a:stretch/>
        </p:blipFill>
        <p:spPr>
          <a:xfrm>
            <a:off x="20" y="10"/>
            <a:ext cx="2792557" cy="5486390"/>
          </a:xfrm>
          <a:prstGeom prst="rect">
            <a:avLst/>
          </a:prstGeom>
        </p:spPr>
      </p:pic>
      <p:pic>
        <p:nvPicPr>
          <p:cNvPr id="8" name="Picture 2" descr="History of Technology Timeline | Britannica">
            <a:extLst>
              <a:ext uri="{FF2B5EF4-FFF2-40B4-BE49-F238E27FC236}">
                <a16:creationId xmlns:a16="http://schemas.microsoft.com/office/drawing/2014/main" id="{821F190A-4278-4EB7-9A1A-0AB3EA2F8F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94" r="25685" b="2"/>
          <a:stretch/>
        </p:blipFill>
        <p:spPr bwMode="auto">
          <a:xfrm>
            <a:off x="2792577" y="10"/>
            <a:ext cx="4522623" cy="548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23D0F3-23D8-4E44-ACB2-B7139040877F}"/>
              </a:ext>
            </a:extLst>
          </p:cNvPr>
          <p:cNvSpPr txBox="1"/>
          <p:nvPr/>
        </p:nvSpPr>
        <p:spPr>
          <a:xfrm>
            <a:off x="0" y="5046"/>
            <a:ext cx="7315180" cy="1569660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48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Future Data Driven </a:t>
            </a:r>
          </a:p>
          <a:p>
            <a:pPr algn="r"/>
            <a:r>
              <a:rPr lang="en-US" sz="48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Summit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B92197-E512-4A00-8440-04A0F5AF20A0}"/>
              </a:ext>
            </a:extLst>
          </p:cNvPr>
          <p:cNvSpPr txBox="1"/>
          <p:nvPr/>
        </p:nvSpPr>
        <p:spPr>
          <a:xfrm>
            <a:off x="2792576" y="1889031"/>
            <a:ext cx="45226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ln w="19050">
                  <a:solidFill>
                    <a:schemeClr val="accent2"/>
                  </a:solidFill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The Future </a:t>
            </a:r>
          </a:p>
          <a:p>
            <a:r>
              <a:rPr lang="en-US" sz="5000" b="1" dirty="0">
                <a:ln w="19050">
                  <a:solidFill>
                    <a:schemeClr val="accent2"/>
                  </a:solidFill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Of Database Development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2253AE-45B3-405C-A902-184DFC95EC10}"/>
              </a:ext>
            </a:extLst>
          </p:cNvPr>
          <p:cNvSpPr txBox="1"/>
          <p:nvPr/>
        </p:nvSpPr>
        <p:spPr>
          <a:xfrm>
            <a:off x="2791661" y="4702211"/>
            <a:ext cx="45226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  <a:ea typeface="Segoe UI Black" panose="020B0A02040204020203" pitchFamily="34" charset="0"/>
              </a:rPr>
              <a:t>Track: Application &amp; Database Development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EDA8BC-3369-49A6-9DA8-C63BDD0B0FD1}"/>
              </a:ext>
            </a:extLst>
          </p:cNvPr>
          <p:cNvSpPr txBox="1"/>
          <p:nvPr/>
        </p:nvSpPr>
        <p:spPr>
          <a:xfrm>
            <a:off x="-896" y="4272126"/>
            <a:ext cx="2792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Steve Jones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4316D2-2E4A-4B1B-BF7D-81D40AE628B0}"/>
              </a:ext>
            </a:extLst>
          </p:cNvPr>
          <p:cNvSpPr txBox="1"/>
          <p:nvPr/>
        </p:nvSpPr>
        <p:spPr>
          <a:xfrm>
            <a:off x="-279654" y="4909654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Arial Rounded MT Bold" panose="020F0704030504030204" pitchFamily="34" charset="0"/>
                <a:ea typeface="Segoe UI Black" panose="020B0A02040204020203" pitchFamily="34" charset="0"/>
              </a:rPr>
              <a:t>DevOps Advocate</a:t>
            </a:r>
          </a:p>
        </p:txBody>
      </p:sp>
    </p:spTree>
    <p:extLst>
      <p:ext uri="{BB962C8B-B14F-4D97-AF65-F5344CB8AC3E}">
        <p14:creationId xmlns:p14="http://schemas.microsoft.com/office/powerpoint/2010/main" val="3835323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2">
            <a:extLst>
              <a:ext uri="{FF2B5EF4-FFF2-40B4-BE49-F238E27FC236}">
                <a16:creationId xmlns:a16="http://schemas.microsoft.com/office/drawing/2014/main" id="{E8558839-0873-4376-AE92-C48699D22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914" y="0"/>
            <a:ext cx="7313371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7ECA12C1-79A6-4C44-99AB-30A96F5FEA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6" r="14120"/>
          <a:stretch/>
        </p:blipFill>
        <p:spPr>
          <a:xfrm>
            <a:off x="20" y="10"/>
            <a:ext cx="2792557" cy="5486390"/>
          </a:xfrm>
          <a:prstGeom prst="rect">
            <a:avLst/>
          </a:prstGeom>
        </p:spPr>
      </p:pic>
      <p:pic>
        <p:nvPicPr>
          <p:cNvPr id="8" name="Picture 2" descr="History of Technology Timeline | Britannica">
            <a:extLst>
              <a:ext uri="{FF2B5EF4-FFF2-40B4-BE49-F238E27FC236}">
                <a16:creationId xmlns:a16="http://schemas.microsoft.com/office/drawing/2014/main" id="{821F190A-4278-4EB7-9A1A-0AB3EA2F8F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94" r="25685" b="2"/>
          <a:stretch/>
        </p:blipFill>
        <p:spPr bwMode="auto">
          <a:xfrm>
            <a:off x="2792577" y="10"/>
            <a:ext cx="4522623" cy="548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B2A5E84-020E-4300-99D0-473C67FBAEF0}"/>
              </a:ext>
            </a:extLst>
          </p:cNvPr>
          <p:cNvSpPr txBox="1"/>
          <p:nvPr/>
        </p:nvSpPr>
        <p:spPr>
          <a:xfrm>
            <a:off x="0" y="5046"/>
            <a:ext cx="7315180" cy="1569660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48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Future Data Driven </a:t>
            </a:r>
          </a:p>
          <a:p>
            <a:pPr algn="r"/>
            <a:r>
              <a:rPr lang="en-US" sz="48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Summit 2021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78DF21-EBAF-4A08-95F7-C012C59168DB}"/>
              </a:ext>
            </a:extLst>
          </p:cNvPr>
          <p:cNvSpPr txBox="1"/>
          <p:nvPr/>
        </p:nvSpPr>
        <p:spPr>
          <a:xfrm>
            <a:off x="2792576" y="1889031"/>
            <a:ext cx="45226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n w="19050">
                  <a:solidFill>
                    <a:schemeClr val="accent2"/>
                  </a:solidFill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Introduction to Azure Event Hubs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4F7848-510C-4522-80F0-B701D8492D6D}"/>
              </a:ext>
            </a:extLst>
          </p:cNvPr>
          <p:cNvSpPr txBox="1"/>
          <p:nvPr/>
        </p:nvSpPr>
        <p:spPr>
          <a:xfrm>
            <a:off x="2791661" y="4873661"/>
            <a:ext cx="45226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  <a:ea typeface="Segoe UI Black" panose="020B0A02040204020203" pitchFamily="34" charset="0"/>
              </a:rPr>
              <a:t>Track: Big Data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1994F0-D4D4-4EB8-9F4B-28506FB9DC8B}"/>
              </a:ext>
            </a:extLst>
          </p:cNvPr>
          <p:cNvSpPr txBox="1"/>
          <p:nvPr/>
        </p:nvSpPr>
        <p:spPr>
          <a:xfrm>
            <a:off x="0" y="3997300"/>
            <a:ext cx="27907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Eugene Meidinger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D6BD155-B198-44DE-90E5-1293967AD1FA}"/>
              </a:ext>
            </a:extLst>
          </p:cNvPr>
          <p:cNvSpPr txBox="1"/>
          <p:nvPr/>
        </p:nvSpPr>
        <p:spPr>
          <a:xfrm>
            <a:off x="-279654" y="4909654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Arial Rounded MT Bold" panose="020F0704030504030204" pitchFamily="34" charset="0"/>
                <a:ea typeface="Segoe UI Black" panose="020B0A02040204020203" pitchFamily="34" charset="0"/>
              </a:rPr>
              <a:t>BI Consultant</a:t>
            </a:r>
          </a:p>
        </p:txBody>
      </p:sp>
    </p:spTree>
    <p:extLst>
      <p:ext uri="{BB962C8B-B14F-4D97-AF65-F5344CB8AC3E}">
        <p14:creationId xmlns:p14="http://schemas.microsoft.com/office/powerpoint/2010/main" val="2998435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8558839-0873-4376-AE92-C48699D22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914" y="0"/>
            <a:ext cx="7313371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C0177E47-E964-4D26-9F6D-0D399B2D74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7" r="18567"/>
          <a:stretch/>
        </p:blipFill>
        <p:spPr>
          <a:xfrm>
            <a:off x="20" y="10"/>
            <a:ext cx="2792557" cy="5486390"/>
          </a:xfrm>
          <a:prstGeom prst="rect">
            <a:avLst/>
          </a:prstGeom>
        </p:spPr>
      </p:pic>
      <p:pic>
        <p:nvPicPr>
          <p:cNvPr id="8" name="Picture 2" descr="History of Technology Timeline | Britannica">
            <a:extLst>
              <a:ext uri="{FF2B5EF4-FFF2-40B4-BE49-F238E27FC236}">
                <a16:creationId xmlns:a16="http://schemas.microsoft.com/office/drawing/2014/main" id="{821F190A-4278-4EB7-9A1A-0AB3EA2F8F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94" r="25685" b="2"/>
          <a:stretch/>
        </p:blipFill>
        <p:spPr bwMode="auto">
          <a:xfrm>
            <a:off x="2792577" y="10"/>
            <a:ext cx="4522623" cy="548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8EF649-E172-4B56-B5E3-797B1C8DC6A5}"/>
              </a:ext>
            </a:extLst>
          </p:cNvPr>
          <p:cNvSpPr txBox="1"/>
          <p:nvPr/>
        </p:nvSpPr>
        <p:spPr>
          <a:xfrm>
            <a:off x="0" y="5046"/>
            <a:ext cx="7315180" cy="1569660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48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Future Data Driven </a:t>
            </a:r>
          </a:p>
          <a:p>
            <a:pPr algn="r"/>
            <a:r>
              <a:rPr lang="en-US" sz="48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Summit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4376F0-3DDF-4707-95D1-E80E070EC713}"/>
              </a:ext>
            </a:extLst>
          </p:cNvPr>
          <p:cNvSpPr txBox="1"/>
          <p:nvPr/>
        </p:nvSpPr>
        <p:spPr>
          <a:xfrm>
            <a:off x="2802100" y="1612806"/>
            <a:ext cx="464644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dirty="0">
                <a:ln w="19050">
                  <a:solidFill>
                    <a:schemeClr val="accent2"/>
                  </a:solidFill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Analyze Billions of Rows of Data in Real-Time Using Azure Data Explorer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CAFB5-ED7D-44EB-8340-AE0F61FEAECF}"/>
              </a:ext>
            </a:extLst>
          </p:cNvPr>
          <p:cNvSpPr txBox="1"/>
          <p:nvPr/>
        </p:nvSpPr>
        <p:spPr>
          <a:xfrm>
            <a:off x="2791661" y="4968911"/>
            <a:ext cx="45226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  <a:ea typeface="Segoe UI Black" panose="020B0A02040204020203" pitchFamily="34" charset="0"/>
              </a:rPr>
              <a:t>Track: Big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AD73D1-4186-441F-A258-1FDAD277D950}"/>
              </a:ext>
            </a:extLst>
          </p:cNvPr>
          <p:cNvSpPr txBox="1"/>
          <p:nvPr/>
        </p:nvSpPr>
        <p:spPr>
          <a:xfrm>
            <a:off x="0" y="4511650"/>
            <a:ext cx="2790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Niels Berglund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C6742F-E07F-4AF5-8E77-B92365061846}"/>
              </a:ext>
            </a:extLst>
          </p:cNvPr>
          <p:cNvSpPr txBox="1"/>
          <p:nvPr/>
        </p:nvSpPr>
        <p:spPr>
          <a:xfrm>
            <a:off x="-279654" y="4985854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Arial Rounded MT Bold" panose="020F0704030504030204" pitchFamily="34" charset="0"/>
                <a:ea typeface="Segoe UI Black" panose="020B0A02040204020203" pitchFamily="34" charset="0"/>
              </a:rPr>
              <a:t>BI Consultant</a:t>
            </a:r>
          </a:p>
        </p:txBody>
      </p:sp>
    </p:spTree>
    <p:extLst>
      <p:ext uri="{BB962C8B-B14F-4D97-AF65-F5344CB8AC3E}">
        <p14:creationId xmlns:p14="http://schemas.microsoft.com/office/powerpoint/2010/main" val="1693271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8558839-0873-4376-AE92-C48699D22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914" y="0"/>
            <a:ext cx="7313371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C0C4321E-2F23-475F-8430-2E6168EFD6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3" r="12054"/>
          <a:stretch/>
        </p:blipFill>
        <p:spPr>
          <a:xfrm>
            <a:off x="20" y="10"/>
            <a:ext cx="2792557" cy="5486390"/>
          </a:xfrm>
          <a:prstGeom prst="rect">
            <a:avLst/>
          </a:prstGeom>
        </p:spPr>
      </p:pic>
      <p:pic>
        <p:nvPicPr>
          <p:cNvPr id="8" name="Picture 2" descr="History of Technology Timeline | Britannica">
            <a:extLst>
              <a:ext uri="{FF2B5EF4-FFF2-40B4-BE49-F238E27FC236}">
                <a16:creationId xmlns:a16="http://schemas.microsoft.com/office/drawing/2014/main" id="{821F190A-4278-4EB7-9A1A-0AB3EA2F8F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94" r="25685" b="2"/>
          <a:stretch/>
        </p:blipFill>
        <p:spPr bwMode="auto">
          <a:xfrm>
            <a:off x="2792577" y="10"/>
            <a:ext cx="4522623" cy="548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AC71B9-3FDB-4C0E-B06B-B820F6DF247A}"/>
              </a:ext>
            </a:extLst>
          </p:cNvPr>
          <p:cNvSpPr txBox="1"/>
          <p:nvPr/>
        </p:nvSpPr>
        <p:spPr>
          <a:xfrm>
            <a:off x="0" y="5046"/>
            <a:ext cx="7315180" cy="1569660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48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Future Data Driven </a:t>
            </a:r>
          </a:p>
          <a:p>
            <a:pPr algn="r"/>
            <a:r>
              <a:rPr lang="en-US" sz="48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Summit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909511-1B3B-4581-8FF7-6F8C99A6753B}"/>
              </a:ext>
            </a:extLst>
          </p:cNvPr>
          <p:cNvSpPr txBox="1"/>
          <p:nvPr/>
        </p:nvSpPr>
        <p:spPr>
          <a:xfrm>
            <a:off x="2840201" y="1917606"/>
            <a:ext cx="49798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dirty="0">
                <a:ln w="19050">
                  <a:solidFill>
                    <a:schemeClr val="accent2"/>
                  </a:solidFill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Power BI dataflows? Why you need to implement it!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C495C0-DC22-4B77-AAB7-B518B9352A2A}"/>
              </a:ext>
            </a:extLst>
          </p:cNvPr>
          <p:cNvSpPr txBox="1"/>
          <p:nvPr/>
        </p:nvSpPr>
        <p:spPr>
          <a:xfrm>
            <a:off x="2791661" y="4873661"/>
            <a:ext cx="45226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  <a:ea typeface="Segoe UI Black" panose="020B0A02040204020203" pitchFamily="34" charset="0"/>
              </a:rPr>
              <a:t>Track: BI Information Delivery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2C241C-D559-489D-AD4C-E2AE34EAC14C}"/>
              </a:ext>
            </a:extLst>
          </p:cNvPr>
          <p:cNvSpPr txBox="1"/>
          <p:nvPr/>
        </p:nvSpPr>
        <p:spPr>
          <a:xfrm>
            <a:off x="-137694" y="4244950"/>
            <a:ext cx="307131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Benni De Jagere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0D2E0B-5AA2-4AF0-B05E-A19ED38ABCC2}"/>
              </a:ext>
            </a:extLst>
          </p:cNvPr>
          <p:cNvSpPr txBox="1"/>
          <p:nvPr/>
        </p:nvSpPr>
        <p:spPr>
          <a:xfrm>
            <a:off x="-279654" y="4652479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Arial Rounded MT Bold" panose="020F0704030504030204" pitchFamily="34" charset="0"/>
                <a:ea typeface="Segoe UI Black" panose="020B0A02040204020203" pitchFamily="34" charset="0"/>
              </a:rPr>
              <a:t>Enterprise Data Architect</a:t>
            </a:r>
          </a:p>
        </p:txBody>
      </p:sp>
    </p:spTree>
    <p:extLst>
      <p:ext uri="{BB962C8B-B14F-4D97-AF65-F5344CB8AC3E}">
        <p14:creationId xmlns:p14="http://schemas.microsoft.com/office/powerpoint/2010/main" val="974602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8558839-0873-4376-AE92-C48699D22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914" y="0"/>
            <a:ext cx="7313371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person in a suit smiling&#10;&#10;Description automatically generated with low confidence">
            <a:extLst>
              <a:ext uri="{FF2B5EF4-FFF2-40B4-BE49-F238E27FC236}">
                <a16:creationId xmlns:a16="http://schemas.microsoft.com/office/drawing/2014/main" id="{9FAA7922-2DE7-4DF0-AD06-2B37767D53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25" r="24675"/>
          <a:stretch/>
        </p:blipFill>
        <p:spPr>
          <a:xfrm>
            <a:off x="20" y="10"/>
            <a:ext cx="2792557" cy="5486390"/>
          </a:xfrm>
          <a:prstGeom prst="rect">
            <a:avLst/>
          </a:prstGeom>
        </p:spPr>
      </p:pic>
      <p:pic>
        <p:nvPicPr>
          <p:cNvPr id="8" name="Picture 2" descr="History of Technology Timeline | Britannica">
            <a:extLst>
              <a:ext uri="{FF2B5EF4-FFF2-40B4-BE49-F238E27FC236}">
                <a16:creationId xmlns:a16="http://schemas.microsoft.com/office/drawing/2014/main" id="{821F190A-4278-4EB7-9A1A-0AB3EA2F8F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94" r="25685" b="2"/>
          <a:stretch/>
        </p:blipFill>
        <p:spPr bwMode="auto">
          <a:xfrm>
            <a:off x="2792577" y="10"/>
            <a:ext cx="4522623" cy="548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66D70D-B58D-4046-B605-F1C06951839F}"/>
              </a:ext>
            </a:extLst>
          </p:cNvPr>
          <p:cNvSpPr txBox="1"/>
          <p:nvPr/>
        </p:nvSpPr>
        <p:spPr>
          <a:xfrm>
            <a:off x="0" y="5046"/>
            <a:ext cx="7315180" cy="1569660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48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Future Data Driven </a:t>
            </a:r>
          </a:p>
          <a:p>
            <a:pPr algn="r"/>
            <a:r>
              <a:rPr lang="en-US" sz="48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Summit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C5908A-2629-4902-8555-9CE547D1DD93}"/>
              </a:ext>
            </a:extLst>
          </p:cNvPr>
          <p:cNvSpPr txBox="1"/>
          <p:nvPr/>
        </p:nvSpPr>
        <p:spPr>
          <a:xfrm>
            <a:off x="2821150" y="1803306"/>
            <a:ext cx="464644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b="1" dirty="0">
                <a:ln w="19050">
                  <a:solidFill>
                    <a:schemeClr val="accent2"/>
                  </a:solidFill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Azure Synapse Analytics and Power BI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155333-6BD5-4C18-9A39-2F4E24379D2A}"/>
              </a:ext>
            </a:extLst>
          </p:cNvPr>
          <p:cNvSpPr txBox="1"/>
          <p:nvPr/>
        </p:nvSpPr>
        <p:spPr>
          <a:xfrm>
            <a:off x="2791661" y="4968911"/>
            <a:ext cx="45226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  <a:ea typeface="Segoe UI Black" panose="020B0A02040204020203" pitchFamily="34" charset="0"/>
              </a:rPr>
              <a:t>Track: BI Information Delivery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CAC0C3-743A-4748-BEAA-F5A3BCB3BD33}"/>
              </a:ext>
            </a:extLst>
          </p:cNvPr>
          <p:cNvSpPr txBox="1"/>
          <p:nvPr/>
        </p:nvSpPr>
        <p:spPr>
          <a:xfrm>
            <a:off x="9547" y="3587725"/>
            <a:ext cx="27907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David Alzamendi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F27D2D-6DB2-4580-BC4A-CEC0F07B1B9E}"/>
              </a:ext>
            </a:extLst>
          </p:cNvPr>
          <p:cNvSpPr txBox="1"/>
          <p:nvPr/>
        </p:nvSpPr>
        <p:spPr>
          <a:xfrm>
            <a:off x="9546" y="4433404"/>
            <a:ext cx="279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Arial Rounded MT Bold" panose="020F0704030504030204" pitchFamily="34" charset="0"/>
                <a:ea typeface="Segoe UI Black" panose="020B0A02040204020203" pitchFamily="34" charset="0"/>
              </a:rPr>
              <a:t>Data Architect</a:t>
            </a:r>
          </a:p>
        </p:txBody>
      </p:sp>
    </p:spTree>
    <p:extLst>
      <p:ext uri="{BB962C8B-B14F-4D97-AF65-F5344CB8AC3E}">
        <p14:creationId xmlns:p14="http://schemas.microsoft.com/office/powerpoint/2010/main" val="1803470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8558839-0873-4376-AE92-C48699D22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914" y="0"/>
            <a:ext cx="7313371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picture containing outdoor, person, baseball, stadium&#10;&#10;Description automatically generated">
            <a:extLst>
              <a:ext uri="{FF2B5EF4-FFF2-40B4-BE49-F238E27FC236}">
                <a16:creationId xmlns:a16="http://schemas.microsoft.com/office/drawing/2014/main" id="{129ABA04-2348-4CE3-9194-28B457BB48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25" r="24675"/>
          <a:stretch/>
        </p:blipFill>
        <p:spPr>
          <a:xfrm>
            <a:off x="20" y="10"/>
            <a:ext cx="2792557" cy="5486390"/>
          </a:xfrm>
          <a:prstGeom prst="rect">
            <a:avLst/>
          </a:prstGeom>
        </p:spPr>
      </p:pic>
      <p:pic>
        <p:nvPicPr>
          <p:cNvPr id="8" name="Picture 2" descr="History of Technology Timeline | Britannica">
            <a:extLst>
              <a:ext uri="{FF2B5EF4-FFF2-40B4-BE49-F238E27FC236}">
                <a16:creationId xmlns:a16="http://schemas.microsoft.com/office/drawing/2014/main" id="{821F190A-4278-4EB7-9A1A-0AB3EA2F8F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94" r="25685" b="2"/>
          <a:stretch/>
        </p:blipFill>
        <p:spPr bwMode="auto">
          <a:xfrm>
            <a:off x="2792577" y="10"/>
            <a:ext cx="4522623" cy="548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F381E1-9DBA-49E8-B5C3-9AB123DEB384}"/>
              </a:ext>
            </a:extLst>
          </p:cNvPr>
          <p:cNvSpPr txBox="1"/>
          <p:nvPr/>
        </p:nvSpPr>
        <p:spPr>
          <a:xfrm>
            <a:off x="0" y="5046"/>
            <a:ext cx="7315180" cy="1569660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48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Future Data Driven </a:t>
            </a:r>
          </a:p>
          <a:p>
            <a:pPr algn="r"/>
            <a:r>
              <a:rPr lang="en-US" sz="48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masis MT Pro Black" panose="02040A04050005020304" pitchFamily="18" charset="0"/>
                <a:ea typeface="Segoe UI Black" panose="020B0A02040204020203" pitchFamily="34" charset="0"/>
              </a:rPr>
              <a:t>Summit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3212B3-8281-4666-AB6D-852F83F8957B}"/>
              </a:ext>
            </a:extLst>
          </p:cNvPr>
          <p:cNvSpPr txBox="1"/>
          <p:nvPr/>
        </p:nvSpPr>
        <p:spPr>
          <a:xfrm>
            <a:off x="2799400" y="1381692"/>
            <a:ext cx="464644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000" b="1" dirty="0">
              <a:ln w="19050">
                <a:solidFill>
                  <a:schemeClr val="accent2"/>
                </a:solidFill>
              </a:ln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sz="4000" b="1" dirty="0">
                <a:ln w="19050">
                  <a:solidFill>
                    <a:schemeClr val="accent2"/>
                  </a:solidFill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From XL to S - Reduce your Power BI model size by 90%!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94DF87-EEB0-4FD9-81DB-7135C4A72A78}"/>
              </a:ext>
            </a:extLst>
          </p:cNvPr>
          <p:cNvSpPr txBox="1"/>
          <p:nvPr/>
        </p:nvSpPr>
        <p:spPr>
          <a:xfrm>
            <a:off x="2791661" y="4968911"/>
            <a:ext cx="45226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  <a:ea typeface="Segoe UI Black" panose="020B0A02040204020203" pitchFamily="34" charset="0"/>
              </a:rPr>
              <a:t>Track: Analysis &amp; Visualization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BBA0F-0EB5-4436-A9E0-806215584FDB}"/>
              </a:ext>
            </a:extLst>
          </p:cNvPr>
          <p:cNvSpPr txBox="1"/>
          <p:nvPr/>
        </p:nvSpPr>
        <p:spPr>
          <a:xfrm>
            <a:off x="0" y="3979422"/>
            <a:ext cx="2790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Nikola Ilic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330E5B-12F1-438E-9825-61EA57ECA17C}"/>
              </a:ext>
            </a:extLst>
          </p:cNvPr>
          <p:cNvSpPr txBox="1"/>
          <p:nvPr/>
        </p:nvSpPr>
        <p:spPr>
          <a:xfrm>
            <a:off x="10004" y="4763688"/>
            <a:ext cx="2790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Arial Rounded MT Bold" panose="020F0704030504030204" pitchFamily="34" charset="0"/>
                <a:ea typeface="Segoe UI Black" panose="020B0A02040204020203" pitchFamily="34" charset="0"/>
              </a:rPr>
              <a:t>BI Developer</a:t>
            </a:r>
          </a:p>
        </p:txBody>
      </p:sp>
    </p:spTree>
    <p:extLst>
      <p:ext uri="{BB962C8B-B14F-4D97-AF65-F5344CB8AC3E}">
        <p14:creationId xmlns:p14="http://schemas.microsoft.com/office/powerpoint/2010/main" val="1149131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893</TotalTime>
  <Words>603</Words>
  <Application>Microsoft Office PowerPoint</Application>
  <PresentationFormat>Custom</PresentationFormat>
  <Paragraphs>186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Amasis MT Pro Black</vt:lpstr>
      <vt:lpstr>Arial</vt:lpstr>
      <vt:lpstr>Arial Rounded MT Bold</vt:lpstr>
      <vt:lpstr>Calibri</vt:lpstr>
      <vt:lpstr>Calibri Light</vt:lpstr>
      <vt:lpstr>Segoe UI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Jean Joseph</dc:creator>
  <cp:lastModifiedBy>Jean Joseph</cp:lastModifiedBy>
  <cp:revision>2</cp:revision>
  <dcterms:created xsi:type="dcterms:W3CDTF">2021-10-02T02:52:26Z</dcterms:created>
  <dcterms:modified xsi:type="dcterms:W3CDTF">2021-10-02T17:46:14Z</dcterms:modified>
</cp:coreProperties>
</file>